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71" r:id="rId4"/>
    <p:sldId id="334" r:id="rId5"/>
    <p:sldId id="344" r:id="rId6"/>
    <p:sldId id="333" r:id="rId7"/>
    <p:sldId id="345" r:id="rId8"/>
    <p:sldId id="385" r:id="rId9"/>
    <p:sldId id="347" r:id="rId10"/>
    <p:sldId id="395" r:id="rId11"/>
    <p:sldId id="381" r:id="rId12"/>
    <p:sldId id="349" r:id="rId13"/>
    <p:sldId id="396" r:id="rId14"/>
    <p:sldId id="378" r:id="rId15"/>
    <p:sldId id="383" r:id="rId16"/>
    <p:sldId id="382" r:id="rId17"/>
    <p:sldId id="384" r:id="rId18"/>
    <p:sldId id="354" r:id="rId19"/>
    <p:sldId id="355" r:id="rId20"/>
    <p:sldId id="343" r:id="rId21"/>
    <p:sldId id="329" r:id="rId22"/>
    <p:sldId id="338" r:id="rId23"/>
    <p:sldId id="386" r:id="rId24"/>
    <p:sldId id="339" r:id="rId25"/>
    <p:sldId id="357" r:id="rId26"/>
    <p:sldId id="387" r:id="rId27"/>
    <p:sldId id="359" r:id="rId28"/>
    <p:sldId id="360" r:id="rId29"/>
    <p:sldId id="361" r:id="rId30"/>
    <p:sldId id="362" r:id="rId31"/>
    <p:sldId id="389" r:id="rId32"/>
    <p:sldId id="390" r:id="rId33"/>
    <p:sldId id="340" r:id="rId34"/>
    <p:sldId id="391" r:id="rId35"/>
    <p:sldId id="392" r:id="rId36"/>
    <p:sldId id="393" r:id="rId37"/>
    <p:sldId id="394" r:id="rId38"/>
    <p:sldId id="278" r:id="rId39"/>
    <p:sldId id="368" r:id="rId40"/>
    <p:sldId id="369" r:id="rId41"/>
    <p:sldId id="318" r:id="rId42"/>
    <p:sldId id="370" r:id="rId43"/>
    <p:sldId id="371" r:id="rId44"/>
    <p:sldId id="372" r:id="rId45"/>
    <p:sldId id="373" r:id="rId46"/>
    <p:sldId id="374" r:id="rId47"/>
    <p:sldId id="375" r:id="rId48"/>
    <p:sldId id="37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FF3300"/>
    <a:srgbClr val="CCECFF"/>
    <a:srgbClr val="99CCFF"/>
    <a:srgbClr val="00FF00"/>
    <a:srgbClr val="6699FF"/>
    <a:srgbClr val="3399FF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120" d="100"/>
          <a:sy n="120" d="100"/>
        </p:scale>
        <p:origin x="4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minique\Desktop\IBC%20Conference%202011\Stats%20Chronic%20Disea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minique\Desktop\IBC%20Conference%202011\Stats%20Chronic%20Disea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baseline="0"/>
              <a:t> Estimate of people needing treatment for chronic disease in South Africa</a:t>
            </a:r>
            <a:endParaRPr lang="en-ZA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002060"/>
        </a:solidFill>
      </c:spPr>
    </c:sideWall>
    <c:backWall>
      <c:thickness val="0"/>
      <c:spPr>
        <a:solidFill>
          <a:srgbClr val="00206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Diabetes Mellitus 2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2009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0</c:formatCode>
                <c:ptCount val="4"/>
                <c:pt idx="0">
                  <c:v>365116</c:v>
                </c:pt>
                <c:pt idx="1">
                  <c:v>408500</c:v>
                </c:pt>
                <c:pt idx="2">
                  <c:v>439719</c:v>
                </c:pt>
                <c:pt idx="3">
                  <c:v>484514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Hyperlipidaemia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2009</c:v>
                </c:pt>
                <c:pt idx="3">
                  <c:v>2015</c:v>
                </c:pt>
              </c:numCache>
            </c:numRef>
          </c:cat>
          <c:val>
            <c:numRef>
              <c:f>Sheet1!$B$3:$E$3</c:f>
              <c:numCache>
                <c:formatCode>0</c:formatCode>
                <c:ptCount val="4"/>
                <c:pt idx="0">
                  <c:v>714785</c:v>
                </c:pt>
                <c:pt idx="1">
                  <c:v>798635</c:v>
                </c:pt>
                <c:pt idx="2">
                  <c:v>864608</c:v>
                </c:pt>
                <c:pt idx="3">
                  <c:v>965408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Hypertension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2009</c:v>
                </c:pt>
                <c:pt idx="3">
                  <c:v>2015</c:v>
                </c:pt>
              </c:numCache>
            </c:numRef>
          </c:cat>
          <c:val>
            <c:numRef>
              <c:f>Sheet1!$B$4:$E$4</c:f>
              <c:numCache>
                <c:formatCode>0</c:formatCode>
                <c:ptCount val="4"/>
                <c:pt idx="0">
                  <c:v>1638462</c:v>
                </c:pt>
                <c:pt idx="1">
                  <c:v>1842501</c:v>
                </c:pt>
                <c:pt idx="2">
                  <c:v>1996843</c:v>
                </c:pt>
                <c:pt idx="3">
                  <c:v>2223052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1622976"/>
        <c:axId val="1941626240"/>
        <c:axId val="0"/>
      </c:bar3DChart>
      <c:catAx>
        <c:axId val="19416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1626240"/>
        <c:crosses val="autoZero"/>
        <c:auto val="1"/>
        <c:lblAlgn val="ctr"/>
        <c:lblOffset val="100"/>
        <c:noMultiLvlLbl val="0"/>
      </c:catAx>
      <c:valAx>
        <c:axId val="1941626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Estimate number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19416229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rgbClr val="002060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with Chronic Diseases of Lifestyle CDL (Million)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solidFill>
          <a:srgbClr val="002060"/>
        </a:solidFill>
      </c:spPr>
    </c:floor>
    <c:sideWall>
      <c:thickness val="0"/>
      <c:spPr>
        <a:solidFill>
          <a:srgbClr val="002060"/>
        </a:solidFill>
      </c:spPr>
    </c:sideWall>
    <c:backWall>
      <c:thickness val="0"/>
      <c:spPr>
        <a:solidFill>
          <a:srgbClr val="00206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Number with CDL (Million)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Sheet2!$B$1:$E$1</c:f>
              <c:numCache>
                <c:formatCode>General</c:formatCode>
                <c:ptCount val="4"/>
                <c:pt idx="0">
                  <c:v>1985</c:v>
                </c:pt>
                <c:pt idx="1">
                  <c:v>1994</c:v>
                </c:pt>
                <c:pt idx="2">
                  <c:v>2009</c:v>
                </c:pt>
                <c:pt idx="3">
                  <c:v>2025</c:v>
                </c:pt>
              </c:numCache>
            </c:numRef>
          </c:cat>
          <c:val>
            <c:numRef>
              <c:f>Sheet2!$B$2:$E$2</c:f>
              <c:numCache>
                <c:formatCode>General</c:formatCode>
                <c:ptCount val="4"/>
                <c:pt idx="0">
                  <c:v>2.2799999999999998</c:v>
                </c:pt>
                <c:pt idx="1">
                  <c:v>2.9899999999999998</c:v>
                </c:pt>
                <c:pt idx="2">
                  <c:v>4.1199999999999983</c:v>
                </c:pt>
                <c:pt idx="3">
                  <c:v>5.13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1620800"/>
        <c:axId val="1941628416"/>
        <c:axId val="0"/>
      </c:bar3DChart>
      <c:catAx>
        <c:axId val="19416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1628416"/>
        <c:crosses val="autoZero"/>
        <c:auto val="1"/>
        <c:lblAlgn val="ctr"/>
        <c:lblOffset val="100"/>
        <c:noMultiLvlLbl val="0"/>
      </c:catAx>
      <c:valAx>
        <c:axId val="1941628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dirty="0" smtClean="0"/>
                  <a:t>Estimate number</a:t>
                </a:r>
                <a:endParaRPr lang="en-ZA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941620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rgbClr val="002060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C040198-2CDA-46F9-835F-BC7F2F1D1826}" type="datetimeFigureOut">
              <a:rPr lang="en-ZA"/>
              <a:pPr>
                <a:defRPr/>
              </a:pPr>
              <a:t>2013-10-16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7DCBEF7-5249-4E0A-90F2-FE40D51E9EA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248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16E410B6-7BA5-440C-B109-AD6F55C6EE66}" type="slidenum">
              <a:rPr lang="en-ZA" sz="1200"/>
              <a:pPr/>
              <a:t>1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319561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>
                <a:solidFill>
                  <a:prstClr val="black"/>
                </a:solidFill>
              </a:rPr>
              <a:pPr/>
              <a:t>19</a:t>
            </a:fld>
            <a:endParaRPr lang="en-ZA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7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20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80783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21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431728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22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137424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23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378637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24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4193001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25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545500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26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125359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27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772839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28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47044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678294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29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259335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30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14265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31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665431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32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926517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33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012600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34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998815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35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1912319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36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868807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37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677546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38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410720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419290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39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961559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40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411743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41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978949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42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79515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43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034956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44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514400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45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115936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46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1448053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47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2741914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48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289699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4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145468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5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57123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/>
              <a:pPr/>
              <a:t>6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361510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>
                <a:solidFill>
                  <a:prstClr val="black"/>
                </a:solidFill>
              </a:rPr>
              <a:pPr/>
              <a:t>7</a:t>
            </a:fld>
            <a:endParaRPr lang="en-ZA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9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>
                <a:solidFill>
                  <a:prstClr val="black"/>
                </a:solidFill>
              </a:rPr>
              <a:pPr/>
              <a:t>10</a:t>
            </a:fld>
            <a:endParaRPr lang="en-ZA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18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04B6FEC8-2450-4A99-BB5D-17603EC919B2}" type="slidenum">
              <a:rPr lang="en-ZA" sz="1200">
                <a:solidFill>
                  <a:prstClr val="black"/>
                </a:solidFill>
              </a:rPr>
              <a:pPr/>
              <a:t>18</a:t>
            </a:fld>
            <a:endParaRPr lang="en-ZA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4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61CF-D359-4D0E-B233-CEEF58352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4AA0-FF05-48C4-961E-2B1AFC634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8FC3-2549-430C-816A-AEECC4E5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9CF1-F5A9-4004-BD3B-96E00A95B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B197-3B66-44A0-8D82-1D03C52D6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282F-876B-45F1-B397-F1622EDD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18D8-A781-44C5-8B3E-C52E4A10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5633-0004-40F3-995B-4EE54C293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8FCB-B6C9-4310-9EE0-62D9984A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6CDB7-2B4D-4956-AE21-0F6D14390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63C8-1CE0-4682-93A7-2F9F56597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21BF58-A1B4-4B51-AE76-69183AA9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7" y="0"/>
            <a:ext cx="9139766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12776"/>
            <a:ext cx="4464496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000" b="1" dirty="0" smtClean="0">
                <a:latin typeface="Arial"/>
                <a:ea typeface="Calibri"/>
                <a:cs typeface="Arial"/>
              </a:rPr>
              <a:t>Are </a:t>
            </a:r>
            <a:r>
              <a:rPr lang="en-ZA" sz="2000" b="1" dirty="0">
                <a:latin typeface="Arial"/>
                <a:ea typeface="Calibri"/>
                <a:cs typeface="Arial"/>
              </a:rPr>
              <a:t>KAPB </a:t>
            </a:r>
            <a:r>
              <a:rPr lang="en-ZA" sz="2000" b="1" dirty="0" smtClean="0">
                <a:latin typeface="Arial"/>
                <a:ea typeface="Calibri"/>
                <a:cs typeface="Arial"/>
              </a:rPr>
              <a:t>Studies still relevant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000" b="1" dirty="0" smtClean="0">
                <a:latin typeface="Arial"/>
                <a:ea typeface="Calibri"/>
                <a:cs typeface="Arial"/>
              </a:rPr>
              <a:t>in the Automotive Sector?</a:t>
            </a:r>
            <a:endParaRPr lang="en-ZA" sz="2000" dirty="0">
              <a:latin typeface="Arial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000" b="1" dirty="0" smtClean="0">
                <a:latin typeface="Arial"/>
                <a:ea typeface="Calibri"/>
                <a:cs typeface="Arial"/>
              </a:rPr>
              <a:t>An imperative for a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000" b="1" dirty="0" smtClean="0">
                <a:latin typeface="Arial"/>
                <a:ea typeface="Calibri"/>
                <a:cs typeface="Arial"/>
              </a:rPr>
              <a:t>comprehensive assessment tool</a:t>
            </a:r>
            <a:endParaRPr lang="en-ZA" sz="20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427412"/>
            <a:ext cx="3672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+mn-lt"/>
              </a:rPr>
              <a:t>Dr Jill Von Der Marwitz (D Cur)</a:t>
            </a:r>
          </a:p>
          <a:p>
            <a:pPr algn="ctr"/>
            <a:endParaRPr lang="en-ZA" sz="16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+mn-lt"/>
              </a:rPr>
              <a:t>&amp;</a:t>
            </a:r>
          </a:p>
          <a:p>
            <a:pPr algn="ctr"/>
            <a:endParaRPr lang="en-ZA" sz="14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+mn-lt"/>
              </a:rPr>
              <a:t>Dr Liana Steenkamp</a:t>
            </a:r>
          </a:p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+mn-lt"/>
              </a:rPr>
              <a:t>(Research Associate)</a:t>
            </a:r>
          </a:p>
          <a:p>
            <a:pPr algn="ctr"/>
            <a:endParaRPr lang="en-ZA" sz="1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+mn-lt"/>
              </a:rPr>
              <a:t>HIV and AIDS Research Unit</a:t>
            </a:r>
            <a:r>
              <a:rPr lang="en-ZA" sz="1400" dirty="0" smtClean="0">
                <a:solidFill>
                  <a:schemeClr val="bg1"/>
                </a:solidFill>
                <a:latin typeface="+mn-lt"/>
              </a:rPr>
              <a:t>, Summerstrand South Campus</a:t>
            </a:r>
          </a:p>
          <a:p>
            <a:pPr algn="ctr"/>
            <a:endParaRPr lang="en-ZA" sz="14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6873" y="3132654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3082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1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62095"/>
              </p:ext>
            </p:extLst>
          </p:nvPr>
        </p:nvGraphicFramePr>
        <p:xfrm>
          <a:off x="0" y="0"/>
          <a:ext cx="3635375" cy="1310614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NUMBER OF ADULTS AND CHILDREN NEWLY INFECTED WITH HIV DURING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09704" y="1268760"/>
            <a:ext cx="2663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b="1" dirty="0">
                <a:solidFill>
                  <a:srgbClr val="002060"/>
                </a:solidFill>
              </a:rPr>
              <a:t>North </a:t>
            </a:r>
            <a:r>
              <a:rPr lang="en-ZA" b="1" dirty="0" smtClean="0">
                <a:solidFill>
                  <a:srgbClr val="002060"/>
                </a:solidFill>
              </a:rPr>
              <a:t>America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</a:rPr>
              <a:t>Caribbean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</a:rPr>
              <a:t>Latin America</a:t>
            </a:r>
            <a:endParaRPr lang="en-ZA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Untit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21" y="2477562"/>
            <a:ext cx="2306393" cy="3562848"/>
          </a:xfrm>
          <a:prstGeom prst="rect">
            <a:avLst/>
          </a:prstGeom>
          <a:solidFill>
            <a:srgbClr val="CCECFF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Chevron 1"/>
          <p:cNvSpPr/>
          <p:nvPr/>
        </p:nvSpPr>
        <p:spPr bwMode="auto">
          <a:xfrm rot="1736238">
            <a:off x="2332149" y="4265834"/>
            <a:ext cx="3822645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278" y="3826162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179 000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60232" y="3241387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3637" y="3905043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147 000</a:t>
            </a:r>
            <a:endParaRPr lang="en-Z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94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0861" y="1340768"/>
            <a:ext cx="4032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b="1" dirty="0">
                <a:solidFill>
                  <a:srgbClr val="002060"/>
                </a:solidFill>
              </a:rPr>
              <a:t>Western &amp; Central </a:t>
            </a:r>
            <a:r>
              <a:rPr lang="en-ZA" b="1" dirty="0" smtClean="0">
                <a:solidFill>
                  <a:srgbClr val="002060"/>
                </a:solidFill>
              </a:rPr>
              <a:t>Europe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</a:rPr>
              <a:t>Oceania</a:t>
            </a:r>
            <a:endParaRPr lang="en-ZA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99831"/>
              </p:ext>
            </p:extLst>
          </p:nvPr>
        </p:nvGraphicFramePr>
        <p:xfrm>
          <a:off x="0" y="0"/>
          <a:ext cx="3635375" cy="1310614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NUMBER OF ADULTS AND CHILDREN NEWLY INFECTED WITH HIV DURING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/2011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1780" y="4247995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35 500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81734" y="3663220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35139" y="4326876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32 900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pic>
        <p:nvPicPr>
          <p:cNvPr id="21" name="Picture 2" descr="C:\Users\user\Desktop\western and central eur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90" y="2280021"/>
            <a:ext cx="2752067" cy="19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user\Desktop\ocea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51" y="4326876"/>
            <a:ext cx="2752067" cy="16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hevron 22"/>
          <p:cNvSpPr/>
          <p:nvPr/>
        </p:nvSpPr>
        <p:spPr bwMode="auto">
          <a:xfrm rot="1736238">
            <a:off x="2157776" y="3658230"/>
            <a:ext cx="3822645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8375" y="3536334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0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1569" y="1534477"/>
            <a:ext cx="3304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b="1" dirty="0">
                <a:solidFill>
                  <a:srgbClr val="002060"/>
                </a:solidFill>
              </a:rPr>
              <a:t>Sub Saharan </a:t>
            </a:r>
            <a:r>
              <a:rPr lang="en-ZA" b="1" dirty="0" smtClean="0">
                <a:solidFill>
                  <a:srgbClr val="002060"/>
                </a:solidFill>
              </a:rPr>
              <a:t>Africa</a:t>
            </a:r>
            <a:endParaRPr lang="en-ZA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11577"/>
              </p:ext>
            </p:extLst>
          </p:nvPr>
        </p:nvGraphicFramePr>
        <p:xfrm>
          <a:off x="0" y="0"/>
          <a:ext cx="3635375" cy="1310614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NUMBER OF ADULTS AND CHILDREN NEWLY INFECTED WITH HIV DURING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27" name="Picture 3" descr="C:\Users\user\Desktop\Sub Saharan Af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09" y="2024034"/>
            <a:ext cx="2887703" cy="32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9252" y="2624306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2657" y="3317814"/>
            <a:ext cx="2304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1.8 million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82611" y="2624306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99438" y="3317922"/>
            <a:ext cx="2304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1.8 million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2499172" y="3397838"/>
            <a:ext cx="3822645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523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01484"/>
              </p:ext>
            </p:extLst>
          </p:nvPr>
        </p:nvGraphicFramePr>
        <p:xfrm>
          <a:off x="0" y="0"/>
          <a:ext cx="3635375" cy="1310614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NUMBER OF ADULTS AND CHILDREN NEWLY INFECTED WITH HIV DURING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" name="Picture 2" descr="C:\Users\user\Desktop\A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2807762"/>
            <a:ext cx="3691642" cy="19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0113" y="3133266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3518" y="3826774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482 000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653472" y="3241999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06877" y="3905655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509 000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30" name="Chevron 29"/>
          <p:cNvSpPr/>
          <p:nvPr/>
        </p:nvSpPr>
        <p:spPr bwMode="auto">
          <a:xfrm rot="20347915">
            <a:off x="2249994" y="3725830"/>
            <a:ext cx="4384362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26179" y="1840928"/>
            <a:ext cx="4337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2200" b="1" dirty="0">
                <a:solidFill>
                  <a:srgbClr val="002060"/>
                </a:solidFill>
              </a:rPr>
              <a:t>Eastern </a:t>
            </a:r>
            <a:r>
              <a:rPr lang="en-ZA" sz="2200" b="1" dirty="0" smtClean="0">
                <a:solidFill>
                  <a:srgbClr val="002060"/>
                </a:solidFill>
              </a:rPr>
              <a:t>Europe &amp; Central Asia</a:t>
            </a:r>
          </a:p>
          <a:p>
            <a:pPr algn="ctr"/>
            <a:r>
              <a:rPr lang="en-ZA" sz="2200" b="1" dirty="0" smtClean="0">
                <a:solidFill>
                  <a:srgbClr val="002060"/>
                </a:solidFill>
              </a:rPr>
              <a:t>South &amp; East Asia</a:t>
            </a:r>
            <a:endParaRPr lang="en-ZA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2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06965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ADULT AND CHILD DEATHS DUE TO AIDS DURING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/2011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6873" y="3132654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  <p:pic>
        <p:nvPicPr>
          <p:cNvPr id="20" name="Picture 2" descr="C:\Users\user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21" y="2477562"/>
            <a:ext cx="2306393" cy="3562848"/>
          </a:xfrm>
          <a:prstGeom prst="rect">
            <a:avLst/>
          </a:prstGeom>
          <a:solidFill>
            <a:srgbClr val="CCECFF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1" name="Chevron 20"/>
          <p:cNvSpPr/>
          <p:nvPr/>
        </p:nvSpPr>
        <p:spPr bwMode="auto">
          <a:xfrm rot="1736238">
            <a:off x="2332149" y="4265834"/>
            <a:ext cx="3822645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0278" y="3826162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96 000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60232" y="3241387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13637" y="3905043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85 000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09704" y="1268760"/>
            <a:ext cx="2663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b="1" dirty="0">
                <a:solidFill>
                  <a:srgbClr val="002060"/>
                </a:solidFill>
              </a:rPr>
              <a:t>North </a:t>
            </a:r>
            <a:r>
              <a:rPr lang="en-ZA" b="1" dirty="0" smtClean="0">
                <a:solidFill>
                  <a:srgbClr val="002060"/>
                </a:solidFill>
              </a:rPr>
              <a:t>America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</a:rPr>
              <a:t>Caribbean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</a:rPr>
              <a:t>Latin America</a:t>
            </a:r>
            <a:endParaRPr lang="en-Z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5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09490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ADULT AND CHILD DEATHS DUE TO AIDS DURING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/2011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1" name="Picture 2" descr="C:\Users\user\Desktop\western and central eur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25" y="2252947"/>
            <a:ext cx="2752067" cy="19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ocea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86" y="4299802"/>
            <a:ext cx="2752067" cy="16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hevron 13"/>
          <p:cNvSpPr/>
          <p:nvPr/>
        </p:nvSpPr>
        <p:spPr bwMode="auto">
          <a:xfrm rot="1736238">
            <a:off x="2191311" y="3631156"/>
            <a:ext cx="3822645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70861" y="1340768"/>
            <a:ext cx="4032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b="1" dirty="0">
                <a:solidFill>
                  <a:srgbClr val="002060"/>
                </a:solidFill>
              </a:rPr>
              <a:t>Western &amp; Central </a:t>
            </a:r>
            <a:r>
              <a:rPr lang="en-ZA" b="1" dirty="0" smtClean="0">
                <a:solidFill>
                  <a:srgbClr val="002060"/>
                </a:solidFill>
              </a:rPr>
              <a:t>Europe</a:t>
            </a:r>
          </a:p>
          <a:p>
            <a:pPr algn="ctr"/>
            <a:r>
              <a:rPr lang="en-ZA" b="1" dirty="0" smtClean="0">
                <a:solidFill>
                  <a:srgbClr val="002060"/>
                </a:solidFill>
              </a:rPr>
              <a:t>Oceania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1780" y="4247995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9 900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81734" y="3663220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35139" y="4326876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8 300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8375" y="3536334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55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79743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ADULT AND CHILD DEATHS DUE TO AIDS DURING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/2011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1569" y="1534477"/>
            <a:ext cx="3304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b="1" dirty="0">
                <a:solidFill>
                  <a:srgbClr val="002060"/>
                </a:solidFill>
              </a:rPr>
              <a:t>Sub Saharan </a:t>
            </a:r>
            <a:r>
              <a:rPr lang="en-ZA" b="1" dirty="0" smtClean="0">
                <a:solidFill>
                  <a:srgbClr val="002060"/>
                </a:solidFill>
              </a:rPr>
              <a:t>Africa</a:t>
            </a:r>
            <a:endParaRPr lang="en-ZA" b="1" dirty="0">
              <a:solidFill>
                <a:srgbClr val="002060"/>
              </a:solidFill>
            </a:endParaRPr>
          </a:p>
        </p:txBody>
      </p:sp>
      <p:pic>
        <p:nvPicPr>
          <p:cNvPr id="21" name="Picture 3" descr="C:\Users\user\Desktop\Sub Saharan Af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09" y="2024034"/>
            <a:ext cx="2887703" cy="32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9252" y="2624306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2657" y="3331440"/>
            <a:ext cx="2304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1.3 million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82611" y="2624306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52870" y="3331439"/>
            <a:ext cx="2304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1.2 million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14" name="Chevron 13"/>
          <p:cNvSpPr/>
          <p:nvPr/>
        </p:nvSpPr>
        <p:spPr bwMode="auto">
          <a:xfrm rot="1736238">
            <a:off x="2321938" y="3554308"/>
            <a:ext cx="3822645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168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19492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ESTIMATED ADULT AND CHILD DEATHS DUE TO AIDS DURING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/2011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1043608" y="6532336"/>
            <a:ext cx="786611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7113" tIns="53556" rIns="107113" bIns="53556" anchor="ctr"/>
          <a:lstStyle/>
          <a:p>
            <a:pPr algn="ctr" defTabSz="1071563" eaLnBrk="1" hangingPunct="1"/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unaids.org/en/media/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unaids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GB" sz="1200" dirty="0" err="1" smtClean="0">
                <a:solidFill>
                  <a:srgbClr val="002060"/>
                </a:solidFill>
                <a:cs typeface="Arial" charset="0"/>
              </a:rPr>
              <a:t>contentassets</a:t>
            </a:r>
            <a:r>
              <a:rPr lang="en-GB" sz="1200" dirty="0" smtClean="0">
                <a:solidFill>
                  <a:srgbClr val="002060"/>
                </a:solidFill>
                <a:cs typeface="Arial" charset="0"/>
              </a:rPr>
              <a:t>/documents/epidemiology/2012/gr2012/20121120_UNAIDS_Global_Report_2012</a:t>
            </a:r>
            <a:endParaRPr lang="en-GB" sz="12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9" name="Picture 2" descr="C:\Users\user\Desktop\A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2807762"/>
            <a:ext cx="3691642" cy="19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0113" y="3133266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2009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43518" y="3826774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372 000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653472" y="3241999"/>
            <a:ext cx="161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3200" b="1" dirty="0" smtClean="0">
                <a:solidFill>
                  <a:srgbClr val="0033CC"/>
                </a:solidFill>
              </a:rPr>
              <a:t>2011</a:t>
            </a:r>
            <a:endParaRPr lang="en-ZA" sz="3200" b="1" dirty="0">
              <a:solidFill>
                <a:srgbClr val="0033CC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06877" y="3905655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4000" b="1" dirty="0" smtClean="0">
                <a:solidFill>
                  <a:srgbClr val="FF0000"/>
                </a:solidFill>
              </a:rPr>
              <a:t>401 000</a:t>
            </a:r>
            <a:endParaRPr lang="en-ZA" sz="4000" b="1" dirty="0">
              <a:solidFill>
                <a:srgbClr val="FF0000"/>
              </a:solidFill>
            </a:endParaRPr>
          </a:p>
        </p:txBody>
      </p:sp>
      <p:sp>
        <p:nvSpPr>
          <p:cNvPr id="44" name="Chevron 43"/>
          <p:cNvSpPr/>
          <p:nvPr/>
        </p:nvSpPr>
        <p:spPr bwMode="auto">
          <a:xfrm rot="20347915">
            <a:off x="2249994" y="3725830"/>
            <a:ext cx="4384362" cy="359648"/>
          </a:xfrm>
          <a:prstGeom prst="chevr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7000"/>
                </a:schemeClr>
              </a:gs>
              <a:gs pos="55000">
                <a:srgbClr val="99CCFF"/>
              </a:gs>
              <a:gs pos="100000">
                <a:srgbClr val="0033CC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C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26179" y="1840928"/>
            <a:ext cx="4337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ZA" sz="2200" b="1" dirty="0">
                <a:solidFill>
                  <a:srgbClr val="002060"/>
                </a:solidFill>
              </a:rPr>
              <a:t>Eastern </a:t>
            </a:r>
            <a:r>
              <a:rPr lang="en-ZA" sz="2200" b="1" dirty="0" smtClean="0">
                <a:solidFill>
                  <a:srgbClr val="002060"/>
                </a:solidFill>
              </a:rPr>
              <a:t>Europe &amp; Central Asia</a:t>
            </a:r>
          </a:p>
          <a:p>
            <a:pPr algn="ctr"/>
            <a:r>
              <a:rPr lang="en-ZA" sz="2200" b="1" dirty="0" smtClean="0">
                <a:solidFill>
                  <a:srgbClr val="002060"/>
                </a:solidFill>
              </a:rPr>
              <a:t>South &amp; East Asia</a:t>
            </a:r>
            <a:endParaRPr lang="en-ZA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6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41685"/>
              </p:ext>
            </p:extLst>
          </p:nvPr>
        </p:nvGraphicFramePr>
        <p:xfrm>
          <a:off x="0" y="-99392"/>
          <a:ext cx="3635896" cy="1280134"/>
        </p:xfrm>
        <a:graphic>
          <a:graphicData uri="http://schemas.openxmlformats.org/drawingml/2006/table">
            <a:tbl>
              <a:tblPr/>
              <a:tblGrid>
                <a:gridCol w="3635896"/>
              </a:tblGrid>
              <a:tr h="126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CHRONIC DISEASES OF LIFESTYLE (CDL) - STATISTICS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376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28075"/>
              </p:ext>
            </p:extLst>
          </p:nvPr>
        </p:nvGraphicFramePr>
        <p:xfrm>
          <a:off x="0" y="-99392"/>
          <a:ext cx="3635896" cy="1280134"/>
        </p:xfrm>
        <a:graphic>
          <a:graphicData uri="http://schemas.openxmlformats.org/drawingml/2006/table">
            <a:tbl>
              <a:tblPr/>
              <a:tblGrid>
                <a:gridCol w="3635896"/>
              </a:tblGrid>
              <a:tr h="126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CHRONIC DISEASES OF LIFESTYLE (CDL) - STATISTICS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162880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271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76067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Introduction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Background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Problem statement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HIV&amp;AIDS prevalence - update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Literature review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Theoretical framework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Research aim and objectives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Research Design and Methodology-limitation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Research Design and Methodology-results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Conclusion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Recommendations</a:t>
            </a:r>
          </a:p>
          <a:p>
            <a:pPr marL="571500" indent="-571500">
              <a:buFont typeface="Arial"/>
              <a:buChar char="•"/>
            </a:pPr>
            <a:r>
              <a:rPr lang="en-ZA" b="1" dirty="0" smtClean="0">
                <a:latin typeface="+mn-lt"/>
              </a:rPr>
              <a:t>References</a:t>
            </a:r>
            <a:endParaRPr lang="en-ZA" b="1" dirty="0">
              <a:latin typeface="+mn-lt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6890"/>
              </p:ext>
            </p:extLst>
          </p:nvPr>
        </p:nvGraphicFramePr>
        <p:xfrm>
          <a:off x="72529" y="-27384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BRIEF OUTLINE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07166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LITERATURE REVIEW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1576332"/>
            <a:ext cx="8352928" cy="4394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latin typeface="+mn-lt"/>
                <a:ea typeface="Calibri"/>
                <a:cs typeface="Times New Roman"/>
              </a:rPr>
              <a:t>HIV </a:t>
            </a:r>
            <a:r>
              <a:rPr lang="en-ZA" b="1" dirty="0" smtClean="0">
                <a:latin typeface="+mn-lt"/>
                <a:ea typeface="Calibri"/>
                <a:cs typeface="Times New Roman"/>
              </a:rPr>
              <a:t>risk behaviour and the workplace</a:t>
            </a:r>
          </a:p>
          <a:p>
            <a:endParaRPr lang="en-ZA" sz="800" dirty="0" smtClean="0">
              <a:latin typeface="Calibri"/>
              <a:ea typeface="Calibri"/>
              <a:cs typeface="Times New Roman"/>
            </a:endParaRPr>
          </a:p>
          <a:p>
            <a:r>
              <a:rPr lang="en-ZA" dirty="0">
                <a:latin typeface="+mn-lt"/>
                <a:ea typeface="Calibri"/>
              </a:rPr>
              <a:t>Integration of care for people on ART and with non-communicable diseases is important and should require thought and planning, especially since it may impact on the workforce as </a:t>
            </a:r>
            <a:r>
              <a:rPr lang="en-ZA" dirty="0" smtClean="0">
                <a:latin typeface="+mn-lt"/>
                <a:ea typeface="Calibri"/>
              </a:rPr>
              <a:t>well</a:t>
            </a:r>
          </a:p>
          <a:p>
            <a:endParaRPr lang="en-ZA" sz="800" dirty="0">
              <a:latin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Chronic Diseases of Lifestyle (The 3 most contributing factors)</a:t>
            </a:r>
            <a:endParaRPr lang="en-ZA" b="1" dirty="0">
              <a:latin typeface="+mn-lt"/>
              <a:ea typeface="MS Gothic"/>
            </a:endParaRPr>
          </a:p>
          <a:p>
            <a:endParaRPr lang="en-ZA" sz="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Calibri"/>
              </a:rPr>
              <a:t>Cardiovascular disease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Calibri"/>
              </a:rPr>
              <a:t>Diabetes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Calibri"/>
              </a:rPr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252464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22517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LITERATURE REVIEW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2138341"/>
            <a:ext cx="8280920" cy="264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The business Sector and Wellness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en-ZA" sz="1200" b="1" dirty="0" smtClean="0">
              <a:latin typeface="+mn-lt"/>
              <a:ea typeface="MS Gothic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>
                <a:latin typeface="+mn-lt"/>
                <a:ea typeface="Calibri"/>
              </a:rPr>
              <a:t>Employee Assistance Programmes (EAP</a:t>
            </a:r>
            <a:r>
              <a:rPr lang="en-ZA" dirty="0" smtClean="0">
                <a:latin typeface="+mn-lt"/>
                <a:ea typeface="Calibri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>
                <a:latin typeface="+mn-lt"/>
                <a:ea typeface="Calibri"/>
              </a:rPr>
              <a:t>The South African Business Coalition (SABCOHA) on HIV&amp;AIDS &amp; AIDS accountability International (AAI</a:t>
            </a:r>
            <a:r>
              <a:rPr lang="en-ZA" dirty="0" smtClean="0">
                <a:latin typeface="+mn-lt"/>
                <a:ea typeface="Calibri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Calibri"/>
              </a:rPr>
              <a:t>No </a:t>
            </a:r>
            <a:r>
              <a:rPr lang="en-ZA" dirty="0">
                <a:latin typeface="+mn-lt"/>
                <a:ea typeface="Calibri"/>
              </a:rPr>
              <a:t>monitoring and evaluation system in place that can track the actual costing of the epidemic </a:t>
            </a:r>
            <a:endParaRPr lang="en-ZA" b="1" dirty="0">
              <a:effectLst/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0395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62912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AIM AND OBJECTIVES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2348880"/>
            <a:ext cx="8208912" cy="268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Aim of Research: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en-ZA" sz="1400" b="1" dirty="0" smtClean="0">
              <a:latin typeface="+mn-lt"/>
              <a:ea typeface="MS Gothic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>
                <a:latin typeface="+mn-lt"/>
              </a:rPr>
              <a:t>T</a:t>
            </a:r>
            <a:r>
              <a:rPr lang="en-ZA" dirty="0" smtClean="0"/>
              <a:t>o </a:t>
            </a:r>
            <a:r>
              <a:rPr lang="en-ZA" dirty="0"/>
              <a:t>collect baseline data regarding the knowledge, attitudes, behaviour and practices of the employees in the automotive industry in relation to HIV&amp;AIDS.</a:t>
            </a:r>
            <a:endParaRPr lang="en-ZA" dirty="0" smtClean="0">
              <a:latin typeface="+mn-lt"/>
              <a:ea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dirty="0">
              <a:latin typeface="+mn-lt"/>
              <a:ea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dirty="0" smtClean="0">
                <a:latin typeface="+mn-lt"/>
                <a:ea typeface="Calibri"/>
              </a:rPr>
              <a:t> </a:t>
            </a:r>
            <a:endParaRPr lang="en-ZA" sz="2200" b="1" dirty="0">
              <a:effectLst/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358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648278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AIM AND OBJECTIVES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2348880"/>
            <a:ext cx="81369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dirty="0" smtClean="0">
                <a:latin typeface="+mn-lt"/>
                <a:ea typeface="Calibri"/>
              </a:rPr>
              <a:t> </a:t>
            </a:r>
            <a:r>
              <a:rPr lang="en-ZA" b="1" dirty="0" smtClean="0">
                <a:ea typeface="MS Gothic"/>
              </a:rPr>
              <a:t>Objective of Research is to determine: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800" b="1" dirty="0">
              <a:ea typeface="MS Gothic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1" dirty="0" smtClean="0">
              <a:effectLst/>
              <a:latin typeface="+mn-lt"/>
              <a:ea typeface="MS Gothic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/>
              <a:t>Levels of employee knowledge about the transmission, </a:t>
            </a:r>
            <a:r>
              <a:rPr lang="en-ZA" dirty="0" smtClean="0"/>
              <a:t>symptoms</a:t>
            </a:r>
            <a:r>
              <a:rPr lang="en-ZA" dirty="0"/>
              <a:t>, prevention and treatment of HIV&amp;AIDS and </a:t>
            </a:r>
            <a:r>
              <a:rPr lang="en-ZA" dirty="0" smtClean="0"/>
              <a:t>TB.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/>
              <a:t>Employees’ sexual attitudes and </a:t>
            </a:r>
            <a:r>
              <a:rPr lang="en-ZA" dirty="0" smtClean="0"/>
              <a:t>practices.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/>
              <a:t>The prevalence of </a:t>
            </a:r>
            <a:r>
              <a:rPr lang="en-ZA" dirty="0" smtClean="0"/>
              <a:t>stigma.</a:t>
            </a:r>
            <a:endParaRPr lang="en-ZA" b="1" dirty="0">
              <a:effectLst/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521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3209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 AND METHODOLOGY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2276872"/>
            <a:ext cx="79208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Research Design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1" dirty="0">
              <a:latin typeface="+mn-lt"/>
              <a:ea typeface="MS Gothic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Utilization of a self-administered questionnaire as a quantitative survey.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Data collection from 7 automotive companies (n = 733) implementing HIV&amp;AIDS Workplace Programmes with the Support of the Automotive Industry Development </a:t>
            </a:r>
            <a:r>
              <a:rPr lang="en-ZA" dirty="0" err="1" smtClean="0">
                <a:latin typeface="+mn-lt"/>
                <a:ea typeface="MS Gothic"/>
              </a:rPr>
              <a:t>Center</a:t>
            </a:r>
            <a:r>
              <a:rPr lang="en-ZA" dirty="0" smtClean="0">
                <a:latin typeface="+mn-lt"/>
                <a:ea typeface="MS Gothic"/>
              </a:rPr>
              <a:t> (AIDC)</a:t>
            </a:r>
          </a:p>
        </p:txBody>
      </p:sp>
    </p:spTree>
    <p:extLst>
      <p:ext uri="{BB962C8B-B14F-4D97-AF65-F5344CB8AC3E}">
        <p14:creationId xmlns:p14="http://schemas.microsoft.com/office/powerpoint/2010/main" val="224358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31103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 AND METHODOLOGY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2780928"/>
            <a:ext cx="820093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Participants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000" b="1" dirty="0">
              <a:latin typeface="+mn-lt"/>
              <a:ea typeface="MS Gothic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dirty="0"/>
              <a:t>A</a:t>
            </a:r>
            <a:r>
              <a:rPr lang="en-ZA" dirty="0" smtClean="0"/>
              <a:t>ll </a:t>
            </a:r>
            <a:r>
              <a:rPr lang="en-ZA" dirty="0"/>
              <a:t>employees employed at the respective companies at the time of the survey</a:t>
            </a:r>
            <a:r>
              <a:rPr lang="en-ZA" dirty="0" smtClean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dirty="0" smtClean="0"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995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0774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 AND METHODOLOGY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1556792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ea typeface="MS Gothic"/>
              </a:rPr>
              <a:t>Measuring </a:t>
            </a:r>
            <a:r>
              <a:rPr lang="en-ZA" b="1" dirty="0" err="1" smtClean="0">
                <a:ea typeface="MS Gothic"/>
              </a:rPr>
              <a:t>intruments</a:t>
            </a:r>
            <a:endParaRPr lang="en-ZA" sz="800" b="1" dirty="0">
              <a:ea typeface="MS Gothic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800" b="1" dirty="0" smtClean="0">
              <a:latin typeface="+mn-lt"/>
              <a:ea typeface="MS Gothic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Closed-type questions with the majority requiring answers of “yes”, “no” or “not sure”.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>
                <a:latin typeface="+mn-lt"/>
                <a:ea typeface="MS Gothic"/>
              </a:rPr>
              <a:t>Q</a:t>
            </a:r>
            <a:r>
              <a:rPr lang="en-ZA" dirty="0" smtClean="0">
                <a:latin typeface="+mn-lt"/>
                <a:ea typeface="MS Gothic"/>
              </a:rPr>
              <a:t>uestions in English.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Questionnaire divided in 7 sections: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ZA" sz="2200" dirty="0" smtClean="0">
                <a:latin typeface="+mn-lt"/>
                <a:ea typeface="MS Gothic"/>
              </a:rPr>
              <a:t>Biographical Data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ZA" sz="2200" dirty="0" smtClean="0">
                <a:latin typeface="+mn-lt"/>
                <a:ea typeface="MS Gothic"/>
              </a:rPr>
              <a:t>Healthy Lifestyle/behaviour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ZA" sz="2200" dirty="0" smtClean="0">
                <a:latin typeface="+mn-lt"/>
                <a:ea typeface="MS Gothic"/>
              </a:rPr>
              <a:t>Knowledge and attitudes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ZA" sz="2000" dirty="0"/>
              <a:t>Knowledge of HIV&amp;AIDS Workplace Programmes and </a:t>
            </a:r>
            <a:r>
              <a:rPr lang="en-ZA" sz="2000" dirty="0" smtClean="0"/>
              <a:t>Policies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ZA" sz="2000" dirty="0"/>
              <a:t>Access to HIV Counselling and Testing </a:t>
            </a:r>
            <a:r>
              <a:rPr lang="en-ZA" sz="2000" dirty="0" smtClean="0"/>
              <a:t>Services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ZA" sz="2000" dirty="0"/>
              <a:t>Care and </a:t>
            </a:r>
            <a:r>
              <a:rPr lang="en-ZA" sz="2000" dirty="0" smtClean="0"/>
              <a:t>Support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ZA" sz="2000" dirty="0"/>
              <a:t>Stigma and Disclosure</a:t>
            </a:r>
            <a:endParaRPr lang="en-ZA" sz="2200" dirty="0" smtClean="0">
              <a:latin typeface="+mn-lt"/>
              <a:ea typeface="MS Gothic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dirty="0" smtClean="0"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7195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16707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 AND METHODOLOGY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1916832"/>
            <a:ext cx="8352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Data collection procedure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1" dirty="0">
              <a:latin typeface="+mn-lt"/>
              <a:ea typeface="MS Gothic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All employees briefed by Companies’ management.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Letter sent to all employees explaining purpose of the study, voluntary participation, anonymity and confidentiality.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Obligation to hand-in questionnaires within a weeks’ time.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Data collection of the 7 companies took place in 2012 – 2013.</a:t>
            </a:r>
          </a:p>
        </p:txBody>
      </p:sp>
    </p:spTree>
    <p:extLst>
      <p:ext uri="{BB962C8B-B14F-4D97-AF65-F5344CB8AC3E}">
        <p14:creationId xmlns:p14="http://schemas.microsoft.com/office/powerpoint/2010/main" val="367271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59970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 AND METHODOLOGY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2204864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Ethical considerations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2000" b="1" dirty="0">
              <a:latin typeface="+mn-lt"/>
              <a:ea typeface="MS Gothic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/>
              <a:t>Ethical approval </a:t>
            </a:r>
            <a:r>
              <a:rPr lang="en-ZA" dirty="0" smtClean="0"/>
              <a:t>obtained </a:t>
            </a:r>
            <a:r>
              <a:rPr lang="en-ZA" dirty="0"/>
              <a:t>from the Research Ethics Committee (Human) of the Nelson Mandela Metropolitan </a:t>
            </a:r>
            <a:r>
              <a:rPr lang="en-ZA" dirty="0" smtClean="0"/>
              <a:t>University (NMMU).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No personal information recorded on the questionnaire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Participants had the rights not to participate.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dirty="0" smtClean="0"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398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34558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 AND METHODOLOGY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2492896"/>
            <a:ext cx="82809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Statistical analyses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1" dirty="0">
              <a:latin typeface="+mn-lt"/>
              <a:ea typeface="MS Gothic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>
                <a:latin typeface="+mn-lt"/>
                <a:ea typeface="MS Gothic"/>
              </a:rPr>
              <a:t>Data analysed using MS Excel and </a:t>
            </a:r>
            <a:r>
              <a:rPr lang="en-ZA" dirty="0" err="1" smtClean="0">
                <a:latin typeface="+mn-lt"/>
                <a:ea typeface="MS Gothic"/>
              </a:rPr>
              <a:t>Statistica</a:t>
            </a:r>
            <a:r>
              <a:rPr lang="en-ZA" dirty="0">
                <a:latin typeface="+mn-lt"/>
                <a:ea typeface="MS Gothic"/>
              </a:rPr>
              <a:t>.</a:t>
            </a:r>
            <a:endParaRPr lang="en-ZA" dirty="0" smtClean="0">
              <a:latin typeface="+mn-lt"/>
              <a:ea typeface="MS Gothic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/>
              <a:t>Frequencies and percentages </a:t>
            </a:r>
            <a:r>
              <a:rPr lang="en-ZA" dirty="0" smtClean="0"/>
              <a:t>used </a:t>
            </a:r>
            <a:r>
              <a:rPr lang="en-ZA" dirty="0"/>
              <a:t>to present categorical </a:t>
            </a:r>
            <a:r>
              <a:rPr lang="en-ZA" dirty="0" smtClean="0"/>
              <a:t>data.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/>
              <a:t>Subgroups </a:t>
            </a:r>
            <a:r>
              <a:rPr lang="en-ZA" dirty="0"/>
              <a:t>compared using Pearson chi-square </a:t>
            </a:r>
            <a:r>
              <a:rPr lang="en-ZA" dirty="0" smtClean="0"/>
              <a:t>tests.</a:t>
            </a:r>
            <a:endParaRPr lang="en-ZA" dirty="0" smtClean="0"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290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977304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INTRODUCTION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1" y="1484784"/>
            <a:ext cx="871296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2200" dirty="0">
                <a:latin typeface="+mn-lt"/>
                <a:ea typeface="Calibri"/>
              </a:rPr>
              <a:t>South Africa (SA) is struggling with a double burden of </a:t>
            </a:r>
            <a:r>
              <a:rPr lang="en-ZA" sz="2200" dirty="0" smtClean="0">
                <a:latin typeface="+mn-lt"/>
                <a:ea typeface="Calibri"/>
              </a:rPr>
              <a:t>disease:</a:t>
            </a:r>
          </a:p>
          <a:p>
            <a:pPr lvl="0"/>
            <a:r>
              <a:rPr lang="en-ZA" sz="800" dirty="0" smtClean="0">
                <a:latin typeface="+mn-lt"/>
                <a:ea typeface="Calibri"/>
              </a:rPr>
              <a:t>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ZA" sz="2200" dirty="0" smtClean="0">
                <a:latin typeface="+mn-lt"/>
                <a:ea typeface="Calibri"/>
              </a:rPr>
              <a:t>Persistent </a:t>
            </a:r>
            <a:r>
              <a:rPr lang="en-ZA" sz="2200" dirty="0">
                <a:latin typeface="+mn-lt"/>
                <a:ea typeface="Calibri"/>
              </a:rPr>
              <a:t>high HIV prevalence rate (UNAIDS, </a:t>
            </a:r>
            <a:r>
              <a:rPr lang="en-ZA" sz="2200" dirty="0" smtClean="0">
                <a:latin typeface="+mn-lt"/>
                <a:ea typeface="Calibri"/>
              </a:rPr>
              <a:t>2011)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ZA" sz="2200" dirty="0" smtClean="0">
                <a:latin typeface="+mn-lt"/>
                <a:ea typeface="Calibri"/>
              </a:rPr>
              <a:t>Increasing </a:t>
            </a:r>
            <a:r>
              <a:rPr lang="en-ZA" sz="2200" dirty="0">
                <a:latin typeface="+mn-lt"/>
                <a:ea typeface="Calibri"/>
              </a:rPr>
              <a:t>rate of chronic </a:t>
            </a:r>
            <a:r>
              <a:rPr lang="en-ZA" sz="2200" dirty="0" smtClean="0">
                <a:latin typeface="+mn-lt"/>
                <a:ea typeface="Calibri"/>
              </a:rPr>
              <a:t>diseases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sz="2200" dirty="0" smtClean="0">
                <a:latin typeface="+mn-lt"/>
                <a:ea typeface="Calibri"/>
              </a:rPr>
              <a:t>Hypertension.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sz="2200" dirty="0" smtClean="0">
                <a:latin typeface="+mn-lt"/>
                <a:ea typeface="Calibri"/>
              </a:rPr>
              <a:t>Diabetes.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sz="2200" dirty="0" smtClean="0">
                <a:latin typeface="+mn-lt"/>
                <a:ea typeface="Calibri"/>
              </a:rPr>
              <a:t>Epilepsy.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sz="2200" dirty="0">
                <a:latin typeface="+mn-lt"/>
                <a:ea typeface="Calibri"/>
              </a:rPr>
              <a:t>O</a:t>
            </a:r>
            <a:r>
              <a:rPr lang="en-ZA" sz="2200" dirty="0" smtClean="0">
                <a:latin typeface="+mn-lt"/>
                <a:ea typeface="Calibri"/>
              </a:rPr>
              <a:t>besity </a:t>
            </a:r>
            <a:r>
              <a:rPr lang="en-ZA" sz="2200" dirty="0">
                <a:latin typeface="+mn-lt"/>
                <a:ea typeface="Calibri"/>
              </a:rPr>
              <a:t>(Stats SA, 2010). </a:t>
            </a:r>
            <a:endParaRPr lang="en-ZA" sz="2200" dirty="0" smtClean="0">
              <a:latin typeface="+mn-lt"/>
              <a:ea typeface="Calibri"/>
            </a:endParaRPr>
          </a:p>
          <a:p>
            <a:pPr lvl="1"/>
            <a:endParaRPr lang="en-ZA" sz="800" dirty="0" smtClean="0">
              <a:latin typeface="+mn-lt"/>
              <a:ea typeface="Calibri"/>
            </a:endParaRPr>
          </a:p>
          <a:p>
            <a:pPr lvl="0" algn="just"/>
            <a:r>
              <a:rPr lang="en-ZA" sz="2200" dirty="0" smtClean="0">
                <a:latin typeface="+mn-lt"/>
                <a:ea typeface="Calibri"/>
              </a:rPr>
              <a:t>According </a:t>
            </a:r>
            <a:r>
              <a:rPr lang="en-ZA" sz="2200" dirty="0">
                <a:latin typeface="+mn-lt"/>
                <a:ea typeface="Calibri"/>
              </a:rPr>
              <a:t>to the Technical Assistance Guidelines on HIV&amp;AIDS report (2012:2), HIV&amp;AIDS has a significant impact on South African workplaces, the epidemic primarily affects working age adults and this necessitated a relook at the health, safety and wellbeing of employees. </a:t>
            </a:r>
            <a:endParaRPr lang="en-ZA" sz="2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64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06095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FINDINGS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2330727"/>
            <a:ext cx="8352928" cy="1872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Biographical data</a:t>
            </a:r>
            <a:r>
              <a:rPr lang="en-ZA" dirty="0">
                <a:latin typeface="+mn-lt"/>
                <a:ea typeface="Calibri"/>
                <a:cs typeface="Times New Roman"/>
              </a:rPr>
              <a:t> </a:t>
            </a:r>
            <a:endParaRPr lang="en-ZA" dirty="0" smtClean="0"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ZA" sz="1400" dirty="0">
              <a:latin typeface="+mn-lt"/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lphaLcParenR"/>
            </a:pPr>
            <a:r>
              <a:rPr lang="en-ZA" dirty="0">
                <a:latin typeface="+mn-lt"/>
                <a:ea typeface="Calibri"/>
                <a:cs typeface="Times New Roman"/>
              </a:rPr>
              <a:t>M</a:t>
            </a:r>
            <a:r>
              <a:rPr lang="en-ZA" dirty="0" smtClean="0">
                <a:latin typeface="+mn-lt"/>
                <a:ea typeface="Calibri"/>
                <a:cs typeface="Times New Roman"/>
              </a:rPr>
              <a:t>ean </a:t>
            </a:r>
            <a:r>
              <a:rPr lang="en-ZA" dirty="0">
                <a:latin typeface="+mn-lt"/>
                <a:ea typeface="Calibri"/>
                <a:cs typeface="Times New Roman"/>
              </a:rPr>
              <a:t>age of 36.4 years </a:t>
            </a:r>
            <a:r>
              <a:rPr lang="en-ZA" dirty="0" smtClean="0">
                <a:latin typeface="+mn-lt"/>
                <a:ea typeface="Calibri"/>
                <a:cs typeface="Times New Roman"/>
              </a:rPr>
              <a:t>for the sample.</a:t>
            </a:r>
          </a:p>
          <a:p>
            <a:pPr marL="457200" indent="-457200">
              <a:spcAft>
                <a:spcPts val="0"/>
              </a:spcAft>
              <a:buFont typeface="+mj-lt"/>
              <a:buAutoNum type="alphaLcParenR"/>
            </a:pPr>
            <a:r>
              <a:rPr lang="en-ZA" dirty="0" smtClean="0">
                <a:latin typeface="+mn-lt"/>
                <a:ea typeface="Calibri"/>
                <a:cs typeface="Times New Roman"/>
              </a:rPr>
              <a:t>Standard </a:t>
            </a:r>
            <a:r>
              <a:rPr lang="en-ZA" dirty="0">
                <a:latin typeface="+mn-lt"/>
                <a:ea typeface="Calibri"/>
                <a:cs typeface="Times New Roman"/>
              </a:rPr>
              <a:t>deviation of 9.2 (only 670 reported their age), with 68% (n=484) being female</a:t>
            </a:r>
            <a:r>
              <a:rPr lang="en-ZA" dirty="0" smtClean="0">
                <a:latin typeface="+mn-lt"/>
                <a:ea typeface="Calibri"/>
                <a:cs typeface="Times New Roman"/>
              </a:rPr>
              <a:t>.</a:t>
            </a:r>
            <a:endParaRPr lang="en-ZA" dirty="0"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17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45780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FINDINGS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23090" y="1290667"/>
            <a:ext cx="6264696" cy="7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Healthy Lifestyle/Behaviour</a:t>
            </a:r>
            <a:r>
              <a:rPr lang="en-ZA" sz="1600" dirty="0">
                <a:latin typeface="+mn-lt"/>
                <a:ea typeface="Calibri"/>
                <a:cs typeface="Times New Roman"/>
              </a:rPr>
              <a:t> </a:t>
            </a:r>
            <a:endParaRPr lang="en-ZA" sz="1600" dirty="0" smtClean="0"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en-ZA" sz="800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7" name="Picture 6" descr="HIV Aids Unit Illustrations ofr presentation 2013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0" y="1764176"/>
            <a:ext cx="6529816" cy="461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696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58380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FINDINGS 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19672" y="1255751"/>
            <a:ext cx="590465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Knowledge of HIV&amp;AIDS </a:t>
            </a:r>
            <a:r>
              <a:rPr lang="en-ZA" dirty="0">
                <a:latin typeface="Times New Roman"/>
                <a:ea typeface="Calibri"/>
                <a:cs typeface="Times New Roman"/>
              </a:rPr>
              <a:t> </a:t>
            </a:r>
            <a:endParaRPr lang="en-ZA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Picture 4" descr="HIV Aids Unit Illustrations ofr presentation 2013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4366"/>
          <a:stretch/>
        </p:blipFill>
        <p:spPr>
          <a:xfrm>
            <a:off x="1043608" y="1772817"/>
            <a:ext cx="748934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282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13787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FINDINGS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234370" cy="486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8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24892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FINDINGS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37282" y="1370267"/>
            <a:ext cx="54726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Attitude and gender</a:t>
            </a:r>
            <a:endParaRPr lang="en-ZA" b="1" dirty="0">
              <a:latin typeface="+mn-lt"/>
              <a:ea typeface="MS Gothic"/>
            </a:endParaRPr>
          </a:p>
        </p:txBody>
      </p:sp>
      <p:pic>
        <p:nvPicPr>
          <p:cNvPr id="5" name="Picture 4" descr="HIV Aids Unit Illustrations ofr presentation 2013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4" b="24198"/>
          <a:stretch/>
        </p:blipFill>
        <p:spPr>
          <a:xfrm>
            <a:off x="683568" y="2060848"/>
            <a:ext cx="7848872" cy="327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861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81856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FINDINGS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HIV Aids Unit Illustrations ofr presentation 201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37323"/>
            <a:ext cx="7080811" cy="5006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979712" y="1484784"/>
            <a:ext cx="54006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Sexual risk behaviour</a:t>
            </a:r>
            <a:endParaRPr lang="en-ZA" b="1" dirty="0">
              <a:latin typeface="+mn-lt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153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93050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AND METHODOLOGY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39753" y="1351592"/>
            <a:ext cx="42484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Disclosure and stigma</a:t>
            </a:r>
            <a:endParaRPr lang="en-ZA" b="1" dirty="0">
              <a:latin typeface="+mn-lt"/>
              <a:ea typeface="MS Gothic"/>
            </a:endParaRPr>
          </a:p>
        </p:txBody>
      </p:sp>
      <p:pic>
        <p:nvPicPr>
          <p:cNvPr id="5" name="Picture 4" descr="HIV Aids Unit Illustrations ofr presentation 2013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26617" r="6692" b="18921"/>
          <a:stretch/>
        </p:blipFill>
        <p:spPr>
          <a:xfrm>
            <a:off x="340638" y="2060848"/>
            <a:ext cx="8335818" cy="3521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4682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88753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RESEARCH DESIGN AND METHODOLOGY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99592" y="1412776"/>
            <a:ext cx="3096344" cy="499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ZA" sz="2800" b="1" dirty="0" smtClean="0">
                <a:latin typeface="+mn-lt"/>
                <a:ea typeface="MS Gothic"/>
              </a:rPr>
              <a:t>Tuberculosis</a:t>
            </a:r>
            <a:endParaRPr lang="en-ZA" sz="2800" dirty="0"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ZA" sz="1600" dirty="0">
                <a:latin typeface="+mn-lt"/>
                <a:ea typeface="Calibri"/>
                <a:cs typeface="Times New Roman"/>
              </a:rPr>
              <a:t>Participants were asked to indicate some of the visible critical markers of active TB, namely having a cough for longer than two weeks, or a persistent cough with blood stained sputum. </a:t>
            </a:r>
            <a:r>
              <a:rPr lang="en-ZA" sz="1600" dirty="0" smtClean="0">
                <a:latin typeface="+mn-lt"/>
                <a:ea typeface="Calibri"/>
                <a:cs typeface="Times New Roman"/>
              </a:rPr>
              <a:t>Responses indicated that (61.6%) agreed that these symptoms could be an indication of active TB infection and were aware of their TB risk.</a:t>
            </a:r>
            <a:endParaRPr lang="en-ZA" sz="1600" dirty="0"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6" name="Picture 5" descr="HIV Aids Unit Illustrations ofr presentation 201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3840" r="23361" b="40269"/>
          <a:stretch/>
        </p:blipFill>
        <p:spPr>
          <a:xfrm>
            <a:off x="4211960" y="1628800"/>
            <a:ext cx="463865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54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90440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CONCLUSION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1659776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MS Gothic"/>
              </a:rPr>
              <a:t>Challenges in the implementation of WWP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1" dirty="0" smtClean="0">
              <a:latin typeface="+mn-lt"/>
              <a:ea typeface="MS Gothic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More </a:t>
            </a:r>
            <a:r>
              <a:rPr lang="en-US" sz="2200" dirty="0">
                <a:latin typeface="+mn-lt"/>
              </a:rPr>
              <a:t>pronounced misconceptions in unskilled and semi-skilled categories as well as women and </a:t>
            </a:r>
            <a:r>
              <a:rPr lang="en-US" sz="2200" dirty="0" smtClean="0">
                <a:latin typeface="+mn-lt"/>
              </a:rPr>
              <a:t>youth.</a:t>
            </a:r>
            <a:endParaRPr lang="en-ZA" sz="2200" b="1" dirty="0">
              <a:latin typeface="+mn-lt"/>
              <a:ea typeface="MS Gothic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Messages and interventions should </a:t>
            </a:r>
            <a:r>
              <a:rPr lang="en-US" sz="2200" dirty="0" smtClean="0">
                <a:latin typeface="+mn-lt"/>
              </a:rPr>
              <a:t>focus </a:t>
            </a:r>
            <a:r>
              <a:rPr lang="en-US" sz="2200" dirty="0">
                <a:latin typeface="+mn-lt"/>
              </a:rPr>
              <a:t>on these specific groups by adapting vehicles to deliver these messages, language or address </a:t>
            </a:r>
            <a:r>
              <a:rPr lang="en-US" sz="2200" dirty="0" smtClean="0">
                <a:latin typeface="+mn-lt"/>
              </a:rPr>
              <a:t>attitudes.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dedicated budget should be set </a:t>
            </a:r>
            <a:r>
              <a:rPr lang="en-US" sz="2200" dirty="0" smtClean="0">
                <a:latin typeface="+mn-lt"/>
              </a:rPr>
              <a:t>aside for such a programme.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Management should get involved, especially to de-stigmatized </a:t>
            </a:r>
            <a:r>
              <a:rPr lang="en-US" sz="2200" dirty="0" smtClean="0">
                <a:latin typeface="+mn-lt"/>
              </a:rPr>
              <a:t>HIV.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The challenge for most companies </a:t>
            </a:r>
            <a:r>
              <a:rPr lang="en-US" sz="2200" dirty="0" smtClean="0">
                <a:latin typeface="+mn-lt"/>
              </a:rPr>
              <a:t>is </a:t>
            </a:r>
            <a:r>
              <a:rPr lang="en-US" sz="2200" dirty="0">
                <a:latin typeface="+mn-lt"/>
              </a:rPr>
              <a:t>to establish comprehensive wellness programmes to mitigate the direct and indirect losses which may accrue as a result of </a:t>
            </a:r>
            <a:r>
              <a:rPr lang="en-US" sz="2200" dirty="0" smtClean="0">
                <a:latin typeface="+mn-lt"/>
              </a:rPr>
              <a:t>absenteeism.</a:t>
            </a:r>
            <a:endParaRPr lang="en-ZA" sz="2200" b="1" dirty="0">
              <a:latin typeface="+mn-lt"/>
              <a:ea typeface="MS Gothic"/>
            </a:endParaRPr>
          </a:p>
          <a:p>
            <a:pPr lvl="0">
              <a:spcBef>
                <a:spcPts val="0"/>
              </a:spcBef>
            </a:pPr>
            <a:endParaRPr lang="en-Z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0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1638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CONCLUSION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988840"/>
            <a:ext cx="84249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Calibri"/>
                <a:cs typeface="Times New Roman"/>
              </a:rPr>
              <a:t>Is KAPBs studies still relevant?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1" dirty="0" smtClean="0">
              <a:latin typeface="+mn-lt"/>
              <a:ea typeface="Calibri"/>
              <a:cs typeface="Times New Roman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/>
              <a:t>The relevancy </a:t>
            </a:r>
            <a:r>
              <a:rPr lang="en-US" sz="2200" dirty="0" smtClean="0"/>
              <a:t>is </a:t>
            </a:r>
            <a:r>
              <a:rPr lang="en-US" sz="2200" dirty="0"/>
              <a:t>to provide baseline data to inform workplace </a:t>
            </a:r>
            <a:r>
              <a:rPr lang="en-US" sz="2200" dirty="0" smtClean="0"/>
              <a:t>programmes.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/>
              <a:t>Hence, it </a:t>
            </a:r>
            <a:r>
              <a:rPr lang="en-US" sz="2200" dirty="0"/>
              <a:t>is envisaged that the </a:t>
            </a:r>
            <a:r>
              <a:rPr lang="en-US" sz="2200" dirty="0" smtClean="0"/>
              <a:t>KAPBs </a:t>
            </a:r>
            <a:r>
              <a:rPr lang="en-US" sz="2200" dirty="0"/>
              <a:t>studies be adapted to include baseline data on the escalating chronic </a:t>
            </a:r>
            <a:r>
              <a:rPr lang="en-US" sz="2200" dirty="0" smtClean="0"/>
              <a:t>diseases.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2200" b="1" dirty="0">
              <a:latin typeface="+mn-lt"/>
              <a:ea typeface="MS Gothic"/>
              <a:cs typeface="Times New Roman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However, the </a:t>
            </a:r>
            <a:r>
              <a:rPr lang="en-US" sz="2200" dirty="0"/>
              <a:t>relevancy of the existing KAPB study is questionable as it does not capture the rich data which the employee could </a:t>
            </a:r>
            <a:r>
              <a:rPr lang="en-US" sz="2200" dirty="0" smtClean="0"/>
              <a:t>provide.</a:t>
            </a:r>
            <a:endParaRPr lang="en-ZA" sz="2200" b="1" dirty="0">
              <a:latin typeface="+mn-lt"/>
              <a:ea typeface="MS Gothic"/>
            </a:endParaRPr>
          </a:p>
          <a:p>
            <a:pPr marL="285750" lvl="0" indent="-285750">
              <a:spcBef>
                <a:spcPts val="0"/>
              </a:spcBef>
              <a:buFont typeface="Arial" pitchFamily="34" charset="0"/>
              <a:buChar char="•"/>
            </a:pPr>
            <a:endParaRPr lang="en-ZA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6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51092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BACKGROUND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206084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ea typeface="Calibri"/>
              </a:rPr>
              <a:t>Supply Chain </a:t>
            </a:r>
            <a:r>
              <a:rPr lang="en-US" dirty="0" smtClean="0">
                <a:latin typeface="+mn-lt"/>
                <a:ea typeface="Calibri"/>
              </a:rPr>
              <a:t>Development.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ea typeface="Calibri"/>
              </a:rPr>
              <a:t>Supplier </a:t>
            </a:r>
            <a:r>
              <a:rPr lang="en-US" dirty="0" smtClean="0">
                <a:latin typeface="+mn-lt"/>
                <a:ea typeface="Calibri"/>
              </a:rPr>
              <a:t>Development, </a:t>
            </a:r>
            <a:r>
              <a:rPr lang="en-US" dirty="0">
                <a:latin typeface="+mn-lt"/>
                <a:ea typeface="Calibri"/>
              </a:rPr>
              <a:t>Skills Development and </a:t>
            </a:r>
            <a:r>
              <a:rPr lang="en-US" dirty="0" smtClean="0">
                <a:latin typeface="+mn-lt"/>
                <a:ea typeface="Calibri"/>
              </a:rPr>
              <a:t>Training.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Calibri"/>
              </a:rPr>
              <a:t>To </a:t>
            </a:r>
            <a:r>
              <a:rPr lang="en-US" dirty="0">
                <a:latin typeface="+mn-lt"/>
                <a:ea typeface="Calibri"/>
              </a:rPr>
              <a:t>assist automotive supplier companies with the implementation of comprehensive HIV&amp;AIDS WWPs and </a:t>
            </a:r>
            <a:r>
              <a:rPr lang="en-US" dirty="0" smtClean="0">
                <a:latin typeface="+mn-lt"/>
                <a:ea typeface="Calibri"/>
              </a:rPr>
              <a:t>improve </a:t>
            </a:r>
            <a:r>
              <a:rPr lang="en-US" dirty="0">
                <a:latin typeface="+mn-lt"/>
                <a:ea typeface="Calibri"/>
              </a:rPr>
              <a:t>their global </a:t>
            </a:r>
            <a:r>
              <a:rPr lang="en-US" dirty="0" smtClean="0">
                <a:latin typeface="+mn-lt"/>
                <a:ea typeface="Calibri"/>
              </a:rPr>
              <a:t>competiveness.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ea typeface="Calibri"/>
              </a:rPr>
              <a:t>I</a:t>
            </a:r>
            <a:r>
              <a:rPr lang="en-US" dirty="0" smtClean="0">
                <a:latin typeface="+mn-lt"/>
                <a:ea typeface="Calibri"/>
              </a:rPr>
              <a:t>nclude </a:t>
            </a:r>
            <a:r>
              <a:rPr lang="en-US" dirty="0">
                <a:latin typeface="+mn-lt"/>
                <a:ea typeface="Calibri"/>
              </a:rPr>
              <a:t>an economic impact assessment, Knowledge, Attitude, Behavior and Beliefs (KAPB) surveys and design of the most efficient HIV&amp;AIDS WPP tailor made for each participating </a:t>
            </a:r>
            <a:r>
              <a:rPr lang="en-US" dirty="0" smtClean="0">
                <a:latin typeface="+mn-lt"/>
                <a:ea typeface="Calibri"/>
              </a:rPr>
              <a:t>supplier.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64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48823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RECOMMENDATIONS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10343" y="2204864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 smtClean="0">
                <a:latin typeface="+mn-lt"/>
                <a:ea typeface="Calibri"/>
                <a:cs typeface="Times New Roman"/>
              </a:rPr>
              <a:t>Limitations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ZA" sz="1400" b="1" dirty="0">
              <a:latin typeface="+mn-lt"/>
              <a:ea typeface="MS Gothic"/>
              <a:cs typeface="Times New Roman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/>
              <a:t>Bias may have occurred as majority of employees are Xhosa speaking; the questionnaire was only available in </a:t>
            </a:r>
            <a:r>
              <a:rPr lang="en-ZA" dirty="0" smtClean="0"/>
              <a:t>English.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dirty="0" smtClean="0"/>
              <a:t>Many </a:t>
            </a:r>
            <a:r>
              <a:rPr lang="en-ZA" dirty="0"/>
              <a:t>employees completed the questionnaire in their own time and may have misinterpreted some </a:t>
            </a:r>
            <a:r>
              <a:rPr lang="en-ZA" dirty="0" smtClean="0"/>
              <a:t>questions.</a:t>
            </a:r>
            <a:endParaRPr lang="en-ZA" b="1" dirty="0">
              <a:latin typeface="+mn-lt"/>
              <a:ea typeface="MS Gothic"/>
            </a:endParaRPr>
          </a:p>
          <a:p>
            <a:pPr lvl="0">
              <a:spcBef>
                <a:spcPts val="0"/>
              </a:spcBef>
            </a:pPr>
            <a:endParaRPr lang="en-Z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4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556792"/>
            <a:ext cx="7920880" cy="469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 smtClean="0">
                <a:latin typeface="Times New Roman"/>
                <a:ea typeface="Calibri"/>
                <a:cs typeface="Times New Roman"/>
              </a:rPr>
              <a:t>Addley</a:t>
            </a:r>
            <a:r>
              <a:rPr lang="en-ZA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K.  Creating healthy workplaces in Northern Ireland: evaluation of a lifestyle and physical assessment programme. Occupational Medicine, 51 (7): 430-449. 2001 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American Society for Training and Development Staff.  2009.  Businesses Look to Wellness Programs to Improve Productivity and Lower Absenteeism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Bradshaw D,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Steyn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K, editors. Poverty and chronic disease in South Africa. Technical report. Cape Town: South African Medical Research Council; 2001.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Campbell K.M.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DeVellis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B., Benedict S. Tailoring and targeting a worksite health promotion program to address multiple health behaviours among blue-collar women. American Journal of Health Promotion, 14, (5): 306-313. 2000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Chimbetete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M. and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Gwandure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C. 2011.  Impact of a Workplace-based HIV and AIDS risk reduction training intervention. Journal of Human Ecology, 35(1), 11-19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Colvin M, Connolly C, Madurai L. The epidemiology of HIV in South African workplaces. AIDS. 2007 Jul [cited 2013 Jun 27]; 21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Suppl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3:S13-9. Available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from:http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://</a:t>
            </a:r>
            <a:r>
              <a:rPr lang="en-ZA" sz="1600" u="sng" dirty="0" smtClean="0">
                <a:latin typeface="Times New Roman"/>
                <a:ea typeface="Calibri"/>
                <a:cs typeface="Times New Roman"/>
              </a:rPr>
              <a:t>www.ncbi.nlm.nih.gov/pubmed/17666957</a:t>
            </a:r>
            <a:endParaRPr lang="en-ZA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50138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REFERENCES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4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7992888" cy="4783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smtClean="0">
                <a:latin typeface="Times New Roman"/>
                <a:ea typeface="Calibri"/>
                <a:cs typeface="Times New Roman"/>
              </a:rPr>
              <a:t>Daniels 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S.R., Pratt C.A., Hayman R.N. Reduction of Risk for Cardiovascular Disease in Children and Adolescents. University of Colorado School of Medicine, Aurora. 2011 Available from: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http://circ.ahajournals.org/content/124/15/1673.full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Department of Health South Africa.  National HIV and Syphilis Antenatal Prevalence Survey. South Africa. Pretoria. 2011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Department of Health. Nelson Mandela Bay District Health Plan. Eastern Cape. 2012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Department of Labour. Technical Assistance Guidelines on HIV and AIDS and the world of work. Pretoria. 2012. Available from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http://www.ilo.org/wcmsp5/groups/public/---ed_protect/---protrav/---ilo_aids/documents/legaldocument/wcms_125641.pdf 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Emberson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J.R.,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Wincup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P.H., Morris, R.W., Shaper, A.G.  Lifestyle and cardiovascular disease in middle aged British men: the effect of adjusting for person within variation. European Heart Journal. 26: 1774-1782. 2005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Galvin D.M.   Workplace managed care: collaboration for substance abuse prevention. The Journal of Behavioural Health Sciences and Research, 27: 125-130 May 2005</a:t>
            </a:r>
            <a:r>
              <a:rPr lang="en-ZA" sz="16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ZA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07528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REFERENCES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9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7992888" cy="469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 smtClean="0">
                <a:latin typeface="Times New Roman"/>
                <a:ea typeface="Calibri"/>
                <a:cs typeface="Times New Roman"/>
              </a:rPr>
              <a:t>Goetzel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R.Z. and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Ozminkowski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R.J.   The Health and Cost Benefits of Work Site Health-Promotion Programs.  Department of Health and Productivity Research, Washington D.C.  2008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Harrison D.  An Overview of Health and Health care in South Africa 1994-2010: Priorities, Progress and Prospects for New Gains.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Muldersdrift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. 2009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Higher Education HIV/AIDS Programme. HIV Prevalence and Related Factors-Higher Education Sector Study 2008-2009, Pretoria. 2010 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IDS Diabetes Atlas.  The Global Burden.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Brussel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Belgium. 2011 Available from 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http://www.idf.org/diabetesatlas/5e/the-global-burden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International Labour Conference. 98th Session. Geneva; Switzerland. 2009 Also available: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http://www.ilo.org/public/portugue/region/eurpro/lisbon/pdf/vihsida_en.pdf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Kelland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K.  Chronic Disease to Cost $47 trillion (Reuter) London. 18 September 2011 Available from : 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</a:t>
            </a:r>
            <a:r>
              <a:rPr lang="en-ZA" sz="1600" u="sng" dirty="0" smtClean="0">
                <a:latin typeface="Times New Roman"/>
                <a:ea typeface="Calibri"/>
                <a:cs typeface="Times New Roman"/>
              </a:rPr>
              <a:t>www.reuters.com/article/2011/09/18/us-disease-chronic-costs-idUSTRE78H2IY20110918</a:t>
            </a:r>
            <a:endParaRPr lang="en-ZA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06874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REFERENCES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62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7992888" cy="513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smtClean="0">
                <a:latin typeface="Times New Roman"/>
                <a:ea typeface="Calibri"/>
                <a:cs typeface="Times New Roman"/>
              </a:rPr>
              <a:t>Levitt 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NS,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Steyn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K, Dave J, Bradshaw D. Chronic non-communicable diseases and HIV-AIDS on a collision course: relevance for Health care delivery, particularly in low-resource settings—insights from South Africa. Am J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Clin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Nutr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. 2011 [cited 2013 June 27];94(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suppl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):1690S–6S. Available from: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http://ajcn.nutrition.org/content/94/6/1690S.full.pdf+html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Mahajan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A.P., Colvin, J.B., and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Ettl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D.  2007.   An Overview of HIV/AIDS Workplace Policies and Programmes in Southern Africa.  AIDS, Vol. 21, No. 3,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pp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S31-S39 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latin typeface="Times New Roman"/>
                <a:ea typeface="Calibri"/>
                <a:cs typeface="Times New Roman"/>
              </a:rPr>
              <a:t>Makris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 A., </a:t>
            </a:r>
            <a:r>
              <a:rPr lang="en-US" sz="1600" dirty="0" err="1">
                <a:latin typeface="Times New Roman"/>
                <a:ea typeface="Calibri"/>
                <a:cs typeface="Times New Roman"/>
              </a:rPr>
              <a:t>Seferou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 M., Papadopoulos D.P.  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Resistant Hypertension Workup and Approach to Treatment. International Journal of Hypertension: 26 December 2010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National Heart, Lung and Blood Institute, 2012. Reducing Chronic Diseases Must Be a Global Priority .  United States of America Available from: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http://www.nhlbi.nih.gov/about/globalhealth/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Ngugi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AK,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Bottomley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C,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Kleinschmidt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I, Wagner RG,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Kakooza-Mwesige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A,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Ae-Ngibise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K, et. al. Prevalence of active convulsive epilepsy in Sub-Saharan Africa and associated risk factors: cross-sectional and case-control studies. Lancet Neurol. 2013 Mar [cited 2013 June 27];12(3):253-63.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doi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: 10.1016/S1474-4422(13)70003-6. Available from: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</a:t>
            </a:r>
            <a:r>
              <a:rPr lang="en-ZA" sz="1600" u="sng" dirty="0" smtClean="0">
                <a:latin typeface="Times New Roman"/>
                <a:ea typeface="Calibri"/>
                <a:cs typeface="Times New Roman"/>
              </a:rPr>
              <a:t>www.ncbi.nlm.nih.gov/pubmed/23375964</a:t>
            </a:r>
            <a:endParaRPr lang="en-ZA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27258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REFERENCES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171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7992888" cy="45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 smtClean="0">
                <a:latin typeface="Times New Roman"/>
                <a:ea typeface="Calibri"/>
                <a:cs typeface="Times New Roman"/>
              </a:rPr>
              <a:t>Peltzer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K.,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Mzolo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T., and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Tabane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C.  2010.  Sexual Behaviour, HIV Status and HIV Risk among older South Africans. Human Sciences Research Council, Pretoria.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Rothermel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S.,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Slavit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W., Phillip K.  An Employer’s Guide to Employee Assistance Programs. Centre for Prevention and Health Services. December 2008 Available from: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http://www.businessgrouphealth.org/pub/f31372a2-2354-d714-51e4-ae4127ced552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Rukambe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Z., 2010. Employees’ Knowledge, Attitudes and Practices around HIV/AIDS at the Rosh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Pinah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Zinc Mine, Namibia. Master Thesis. Department of Social Work, Faculty of Humanities at the University of the Witwatersrand, Johannesburg.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Sandfort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TGM,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Nel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J, Rich E, Reddy V, Yi H. HIV testing and self-reported HIV status in South African men who have sex with men: results from a community-based survey. Sex Trans Infect. 2008; 84:425–429. doi:10.1136/sti.2008.031500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Sprague L., Simon S., Sprague C. Employment discrimination and HIV stigma: survey results from civil society organisations and people living with HIV in Africa. NIBC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pty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ltd and Routledge, Taylor and Francis Group. </a:t>
            </a:r>
            <a:r>
              <a:rPr lang="en-ZA" sz="1600" dirty="0" smtClean="0">
                <a:latin typeface="Times New Roman"/>
                <a:ea typeface="Calibri"/>
                <a:cs typeface="Times New Roman"/>
              </a:rPr>
              <a:t>2011</a:t>
            </a:r>
            <a:endParaRPr lang="en-ZA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65025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REFERENCES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1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7992888" cy="434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ZA" sz="1600" dirty="0" smtClean="0">
                <a:latin typeface="Times New Roman"/>
                <a:ea typeface="Calibri"/>
                <a:cs typeface="Times New Roman"/>
              </a:rPr>
              <a:t>Statistics 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South Africa. Mid-year population estimates. Pretoria 2011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Technical Assistance Guidelines on HIV&amp;AIDS report (2012:2),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The South African Business Coalition on HIV/AIDS. Helping Business to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tacle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AIDS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http://www.southafrica.info/business/economy/development/sabcoha.htm#.UdMBcqxIN3o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The South African Medical Research Council.  ‘Building a Healthy Nation Through Research. Annual Report March 2012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UNAIDS. World Aids Day Report: Joint United Nations Programme on HIV/AIDS. 2011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Van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Olmen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J,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Schellevis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F, Van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Damme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W,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Kegels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G, </a:t>
            </a:r>
            <a:r>
              <a:rPr lang="en-ZA" sz="1600" dirty="0" err="1">
                <a:latin typeface="Times New Roman"/>
                <a:ea typeface="Calibri"/>
                <a:cs typeface="Times New Roman"/>
              </a:rPr>
              <a:t>Rasschaert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F. Review Article Management of Chronic Diseases in Sub-Saharan Africa: Cross-Fertilisation between HIV/AIDS and Diabetes Care. </a:t>
            </a:r>
            <a:r>
              <a:rPr lang="fr-FR" sz="1600" dirty="0">
                <a:latin typeface="Times New Roman"/>
                <a:ea typeface="Calibri"/>
                <a:cs typeface="Times New Roman"/>
              </a:rPr>
              <a:t>J Trop Med. 2012; (2012): 10 pages. doi:10.1155/2012/. </a:t>
            </a:r>
            <a:r>
              <a:rPr lang="fr-FR" sz="1600" dirty="0" err="1">
                <a:latin typeface="Times New Roman"/>
                <a:ea typeface="Calibri"/>
                <a:cs typeface="Times New Roman"/>
              </a:rPr>
              <a:t>Available</a:t>
            </a:r>
            <a:r>
              <a:rPr lang="fr-FR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fr-FR" sz="1600" dirty="0" err="1">
                <a:latin typeface="Times New Roman"/>
                <a:ea typeface="Calibri"/>
                <a:cs typeface="Times New Roman"/>
              </a:rPr>
              <a:t>from</a:t>
            </a:r>
            <a:r>
              <a:rPr lang="fr-FR" sz="1600" dirty="0">
                <a:latin typeface="Times New Roman"/>
                <a:ea typeface="Calibri"/>
                <a:cs typeface="Times New Roman"/>
              </a:rPr>
              <a:t>: </a:t>
            </a:r>
            <a:r>
              <a:rPr lang="fr-FR" sz="1600" u="sng" dirty="0">
                <a:latin typeface="Times New Roman"/>
                <a:ea typeface="Calibri"/>
                <a:cs typeface="Times New Roman"/>
              </a:rPr>
              <a:t>http://www.hindawi.com/journals/jtm/2012/349312/ 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Weihs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, M., Venter, D., Guillot D.,  Holistic Health Survey Report.  </a:t>
            </a:r>
            <a:r>
              <a:rPr lang="en-ZA" sz="1600" dirty="0" smtClean="0">
                <a:latin typeface="Times New Roman"/>
                <a:ea typeface="Calibri"/>
                <a:cs typeface="Times New Roman"/>
              </a:rPr>
              <a:t>2011</a:t>
            </a:r>
            <a:endParaRPr lang="en-ZA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59827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REFERENCES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6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916832"/>
            <a:ext cx="8064896" cy="360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smtClean="0">
                <a:latin typeface="Times New Roman"/>
                <a:ea typeface="Calibri"/>
                <a:cs typeface="Times New Roman"/>
              </a:rPr>
              <a:t>World 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Economic Forum, Harvard School of Public Health. The Global Economic Burden of Non-Communicable Diseases, Geneva. 2011 Available from : </a:t>
            </a:r>
            <a:r>
              <a:rPr lang="en-ZA" sz="1600" u="sng" dirty="0">
                <a:latin typeface="Times New Roman"/>
                <a:ea typeface="Calibri"/>
                <a:cs typeface="Times New Roman"/>
              </a:rPr>
              <a:t>http://www3.weforum.org/docs/WEF_Harvard_HE_GlobalEconomicBurdenNonCommunicableDiseases_2011.pdf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World Health Organisation. Preventing chronic diseases: a vital investment, WHO global report, Switzerland, WHO. 182pp: 2005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ZA" sz="1600" dirty="0">
                <a:latin typeface="Times New Roman"/>
                <a:ea typeface="Calibri"/>
                <a:cs typeface="Times New Roman"/>
              </a:rPr>
              <a:t>World Health Organisation. Ten Facts on HIV/AIDS. Nov 2012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600" dirty="0" err="1">
                <a:latin typeface="Times New Roman"/>
                <a:ea typeface="Calibri"/>
                <a:cs typeface="Times New Roman"/>
              </a:rPr>
              <a:t>Zwicker</a:t>
            </a:r>
            <a:r>
              <a:rPr lang="en-ZA" sz="1600" dirty="0">
                <a:latin typeface="Times New Roman"/>
                <a:ea typeface="Calibri"/>
                <a:cs typeface="Times New Roman"/>
              </a:rPr>
              <a:t> V., Alison S., Alfonzo C.  Theory of Reasoned Action, Theory of Planned Behaviour, and Integrated Behavioural Model. Health Promotion Strategies. Jan 2011</a:t>
            </a:r>
            <a:endParaRPr lang="en-ZA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ZA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70016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REFERENCES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92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887" y="3284984"/>
            <a:ext cx="8568952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3600" b="1" dirty="0" smtClean="0">
                <a:latin typeface="+mn-lt"/>
                <a:ea typeface="Calibri"/>
                <a:cs typeface="Times New Roman"/>
              </a:rPr>
              <a:t>THANK YOU</a:t>
            </a:r>
            <a:endParaRPr lang="en-ZA" sz="36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92177"/>
              </p:ext>
            </p:extLst>
          </p:nvPr>
        </p:nvGraphicFramePr>
        <p:xfrm>
          <a:off x="-13185" y="-99392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Geneva" charset="0"/>
                        <a:cs typeface="Geneva" charset="0"/>
                      </a:endParaRP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1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93603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BACKGROUND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5576" y="27809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ea typeface="Calibri"/>
              </a:rPr>
              <a:t>KAPB surveys are ongoing in the AIDC workplace and are also being used as a monitoring tool that forms the baseline for future studies to determine the impact of all health interventions initiated by the specific company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14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90190"/>
              </p:ext>
            </p:extLst>
          </p:nvPr>
        </p:nvGraphicFramePr>
        <p:xfrm>
          <a:off x="0" y="0"/>
          <a:ext cx="3635375" cy="1268413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PROBLEM STATEMENT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2161" y="170080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200" dirty="0">
                <a:latin typeface="+mn-lt"/>
                <a:ea typeface="Calibri"/>
              </a:rPr>
              <a:t>The HIV&amp;AIDS epidemic continues to target the most productive workforce, namely those between 15-49 years of age (ILO, 2009</a:t>
            </a:r>
            <a:r>
              <a:rPr lang="en-ZA" sz="2200" dirty="0" smtClean="0">
                <a:latin typeface="+mn-lt"/>
                <a:ea typeface="Calibri"/>
              </a:rPr>
              <a:t>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200" dirty="0" smtClean="0">
                <a:latin typeface="+mn-lt"/>
                <a:ea typeface="Calibri"/>
              </a:rPr>
              <a:t>Prevailing </a:t>
            </a:r>
            <a:r>
              <a:rPr lang="en-ZA" sz="2200" dirty="0">
                <a:latin typeface="+mn-lt"/>
                <a:ea typeface="Calibri"/>
              </a:rPr>
              <a:t>coexistence of chronic diseases has escalated at an alarming rate (Bradshaw and Levitt 2011</a:t>
            </a:r>
            <a:r>
              <a:rPr lang="en-ZA" sz="2200" dirty="0" smtClean="0">
                <a:latin typeface="+mn-lt"/>
                <a:ea typeface="Calibri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200" dirty="0">
                <a:latin typeface="+mn-lt"/>
                <a:ea typeface="Calibri"/>
              </a:rPr>
              <a:t>Multi-</a:t>
            </a:r>
            <a:r>
              <a:rPr lang="en-ZA" sz="2200" dirty="0" err="1">
                <a:latin typeface="+mn-lt"/>
                <a:ea typeface="Calibri"/>
              </a:rPr>
              <a:t>sectoral</a:t>
            </a:r>
            <a:r>
              <a:rPr lang="en-ZA" sz="2200" dirty="0">
                <a:latin typeface="+mn-lt"/>
                <a:ea typeface="Calibri"/>
              </a:rPr>
              <a:t> </a:t>
            </a:r>
            <a:r>
              <a:rPr lang="en-ZA" sz="2200" dirty="0" smtClean="0">
                <a:latin typeface="+mn-lt"/>
                <a:ea typeface="Calibri"/>
              </a:rPr>
              <a:t>responses.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200" dirty="0">
                <a:latin typeface="+mn-lt"/>
                <a:ea typeface="Calibri"/>
              </a:rPr>
              <a:t>Substantial investments and mobilisation of </a:t>
            </a:r>
            <a:r>
              <a:rPr lang="en-ZA" sz="2200" dirty="0" smtClean="0">
                <a:latin typeface="+mn-lt"/>
                <a:ea typeface="Calibri"/>
              </a:rPr>
              <a:t>resources.</a:t>
            </a:r>
          </a:p>
          <a:p>
            <a:endParaRPr lang="en-ZA" sz="2200" dirty="0">
              <a:latin typeface="+mn-lt"/>
            </a:endParaRPr>
          </a:p>
          <a:p>
            <a:r>
              <a:rPr lang="en-US" sz="2200" dirty="0">
                <a:latin typeface="+mn-lt"/>
                <a:ea typeface="Calibri"/>
              </a:rPr>
              <a:t>Selected companies in the sector have been invited to participate in this KAPB survey, with the main objective to identify challenges in the implementation of WWP in the automotive sector</a:t>
            </a:r>
            <a:endParaRPr lang="en-ZA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64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 descr="Law - PPT template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79970"/>
              </p:ext>
            </p:extLst>
          </p:nvPr>
        </p:nvGraphicFramePr>
        <p:xfrm>
          <a:off x="-180528" y="-99392"/>
          <a:ext cx="4104456" cy="1359382"/>
        </p:xfrm>
        <a:graphic>
          <a:graphicData uri="http://schemas.openxmlformats.org/drawingml/2006/table">
            <a:tbl>
              <a:tblPr/>
              <a:tblGrid>
                <a:gridCol w="4104456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HIV AND AIDS PREVALENCE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+mn-lt"/>
                          <a:ea typeface="Geneva" charset="0"/>
                          <a:cs typeface="Geneva" charset="0"/>
                        </a:rPr>
                        <a:t> UPDATE</a:t>
                      </a:r>
                    </a:p>
                  </a:txBody>
                  <a:tcPr marL="91427" marR="9142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392" y="2488692"/>
            <a:ext cx="80972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endParaRPr lang="en-ZA" sz="28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2800" b="1" dirty="0" smtClean="0"/>
              <a:t>Nationally, South Africa’s HIV infections fall to 5.4 Million (29/08/2011)</a:t>
            </a:r>
            <a:endParaRPr lang="en-ZA" sz="2800" b="1" dirty="0"/>
          </a:p>
          <a:p>
            <a:pPr marL="571500" indent="-571500">
              <a:buFontTx/>
              <a:buBlip>
                <a:blip r:embed="rId4"/>
              </a:buBlip>
            </a:pPr>
            <a:endParaRPr lang="en-ZA" sz="3200" b="1" dirty="0">
              <a:solidFill>
                <a:srgbClr val="2D2D8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8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5112"/>
              </p:ext>
            </p:extLst>
          </p:nvPr>
        </p:nvGraphicFramePr>
        <p:xfrm>
          <a:off x="0" y="0"/>
          <a:ext cx="3635375" cy="1219200"/>
        </p:xfrm>
        <a:graphic>
          <a:graphicData uri="http://schemas.openxmlformats.org/drawingml/2006/table">
            <a:tbl>
              <a:tblPr/>
              <a:tblGrid>
                <a:gridCol w="3635375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SA HIV PREVALENCE (%) ACCORDING TO PROVINCE: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/2010</a:t>
                      </a:r>
                    </a:p>
                  </a:txBody>
                  <a:tcPr marL="91427" marR="914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1" name="Picture 8" descr="Pictur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8218"/>
            <a:ext cx="672306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3648" y="5717495"/>
            <a:ext cx="1727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ZA" sz="1800" b="1" dirty="0" smtClean="0">
                <a:solidFill>
                  <a:srgbClr val="2D2D8A">
                    <a:lumMod val="75000"/>
                  </a:srgbClr>
                </a:solidFill>
              </a:rPr>
              <a:t>Western Cape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5843" y="6016056"/>
            <a:ext cx="1179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16.9/</a:t>
            </a:r>
            <a:r>
              <a:rPr lang="en-ZA" sz="1800" b="1" dirty="0" smtClean="0">
                <a:solidFill>
                  <a:srgbClr val="FF0000"/>
                </a:solidFill>
              </a:rPr>
              <a:t>18.5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843" y="4173538"/>
            <a:ext cx="1943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800" b="1" dirty="0">
                <a:solidFill>
                  <a:srgbClr val="2D2D8A">
                    <a:lumMod val="75000"/>
                  </a:srgbClr>
                </a:solidFill>
              </a:rPr>
              <a:t>Northern Cape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62389" y="4503888"/>
            <a:ext cx="1307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17.2</a:t>
            </a:r>
            <a:r>
              <a:rPr lang="en-ZA" sz="1800" b="1" dirty="0" smtClean="0">
                <a:solidFill>
                  <a:srgbClr val="FF0000"/>
                </a:solidFill>
              </a:rPr>
              <a:t>/18.4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3849" y="1807213"/>
            <a:ext cx="2232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800" b="1" dirty="0">
                <a:solidFill>
                  <a:srgbClr val="2D2D8A">
                    <a:lumMod val="75000"/>
                  </a:srgbClr>
                </a:solidFill>
              </a:rPr>
              <a:t>Northern Province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90291" y="2085397"/>
            <a:ext cx="1186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21.4</a:t>
            </a:r>
            <a:r>
              <a:rPr lang="en-ZA" sz="1800" b="1" dirty="0" smtClean="0">
                <a:solidFill>
                  <a:srgbClr val="FF0000"/>
                </a:solidFill>
              </a:rPr>
              <a:t>/21.9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264" y="5164806"/>
            <a:ext cx="17986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800" b="1" dirty="0">
                <a:solidFill>
                  <a:srgbClr val="2D2D8A">
                    <a:lumMod val="75000"/>
                  </a:srgbClr>
                </a:solidFill>
              </a:rPr>
              <a:t>Eastern Cape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01609" y="5500688"/>
            <a:ext cx="1248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28.1</a:t>
            </a:r>
            <a:r>
              <a:rPr lang="en-ZA" sz="1800" b="1" dirty="0" smtClean="0">
                <a:solidFill>
                  <a:srgbClr val="FF0000"/>
                </a:solidFill>
              </a:rPr>
              <a:t>/29.9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1236" y="2852936"/>
            <a:ext cx="1206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800" b="1" dirty="0">
                <a:solidFill>
                  <a:srgbClr val="2D2D8A">
                    <a:lumMod val="75000"/>
                  </a:srgbClr>
                </a:solidFill>
              </a:rPr>
              <a:t>Gauteng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55976" y="3068960"/>
            <a:ext cx="12421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29.8</a:t>
            </a:r>
            <a:r>
              <a:rPr lang="en-ZA" sz="1800" b="1" dirty="0" smtClean="0">
                <a:solidFill>
                  <a:srgbClr val="FF0000"/>
                </a:solidFill>
              </a:rPr>
              <a:t>/30.4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5739" y="2763157"/>
            <a:ext cx="15176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800" b="1" dirty="0">
                <a:solidFill>
                  <a:srgbClr val="2D2D8A">
                    <a:lumMod val="75000"/>
                  </a:srgbClr>
                </a:solidFill>
              </a:rPr>
              <a:t>Northwest Province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30848" y="3353778"/>
            <a:ext cx="1290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30.0</a:t>
            </a:r>
            <a:r>
              <a:rPr lang="en-ZA" sz="1800" b="1" dirty="0" smtClean="0">
                <a:solidFill>
                  <a:srgbClr val="FF0000"/>
                </a:solidFill>
              </a:rPr>
              <a:t>/29.6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4137" y="3646616"/>
            <a:ext cx="1355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1800" b="1" dirty="0" smtClean="0">
                <a:solidFill>
                  <a:srgbClr val="2D2D8A">
                    <a:lumMod val="75000"/>
                  </a:srgbClr>
                </a:solidFill>
              </a:rPr>
              <a:t>Free State</a:t>
            </a:r>
            <a:endParaRPr lang="en-ZA" sz="1800" b="1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94137" y="3929841"/>
            <a:ext cx="1155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30.1</a:t>
            </a:r>
            <a:r>
              <a:rPr lang="en-ZA" sz="1800" b="1" dirty="0" smtClean="0">
                <a:solidFill>
                  <a:srgbClr val="FF0000"/>
                </a:solidFill>
              </a:rPr>
              <a:t>/30.6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4901" y="2708920"/>
            <a:ext cx="1584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800" b="1" dirty="0">
                <a:solidFill>
                  <a:srgbClr val="2D2D8A">
                    <a:lumMod val="75000"/>
                  </a:srgbClr>
                </a:solidFill>
              </a:rPr>
              <a:t>Mpumalanga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18932" y="3040006"/>
            <a:ext cx="116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34.7</a:t>
            </a:r>
            <a:r>
              <a:rPr lang="en-ZA" sz="1800" b="1" dirty="0" smtClean="0">
                <a:solidFill>
                  <a:srgbClr val="FF0000"/>
                </a:solidFill>
              </a:rPr>
              <a:t>/35.1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9837" y="3924300"/>
            <a:ext cx="1781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1800" b="1" dirty="0">
                <a:solidFill>
                  <a:srgbClr val="2D2D8A">
                    <a:lumMod val="75000"/>
                  </a:srgbClr>
                </a:solidFill>
              </a:rPr>
              <a:t>Kwazulu Natal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85594" y="4220260"/>
            <a:ext cx="120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800" b="1" dirty="0" smtClean="0">
                <a:solidFill>
                  <a:srgbClr val="009900"/>
                </a:solidFill>
              </a:rPr>
              <a:t>39.5</a:t>
            </a:r>
            <a:r>
              <a:rPr lang="en-ZA" sz="1800" b="1" dirty="0" smtClean="0">
                <a:solidFill>
                  <a:srgbClr val="FF0000"/>
                </a:solidFill>
              </a:rPr>
              <a:t>/39.5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1012" y="1591016"/>
            <a:ext cx="12961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Northern Cape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Western Cape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Eastern Cape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err="1" smtClean="0">
                <a:solidFill>
                  <a:srgbClr val="2D2D8A">
                    <a:lumMod val="75000"/>
                  </a:srgbClr>
                </a:solidFill>
              </a:rPr>
              <a:t>Kwazulu</a:t>
            </a:r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 Natal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Free State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Northwest Cape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Gauteng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Mpumalanga</a:t>
            </a:r>
          </a:p>
          <a:p>
            <a:endParaRPr lang="en-ZA" sz="1400" b="1" dirty="0" smtClean="0">
              <a:solidFill>
                <a:srgbClr val="2D2D8A">
                  <a:lumMod val="75000"/>
                </a:srgbClr>
              </a:solidFill>
            </a:endParaRPr>
          </a:p>
          <a:p>
            <a:r>
              <a:rPr lang="en-ZA" sz="1400" b="1" dirty="0" smtClean="0">
                <a:solidFill>
                  <a:srgbClr val="2D2D8A">
                    <a:lumMod val="75000"/>
                  </a:srgbClr>
                </a:solidFill>
              </a:rPr>
              <a:t>Northern Province</a:t>
            </a:r>
            <a:endParaRPr lang="en-ZA" sz="1400" b="1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2495085">
            <a:off x="7895233" y="4155994"/>
            <a:ext cx="467544" cy="252018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9066325">
            <a:off x="7895930" y="1681204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9066325">
            <a:off x="7895931" y="2301513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9066325">
            <a:off x="7895932" y="3004876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9066325">
            <a:off x="7895932" y="3580939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2495085">
            <a:off x="7895233" y="4660051"/>
            <a:ext cx="467544" cy="252018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2495085">
            <a:off x="7895233" y="5236116"/>
            <a:ext cx="467544" cy="252018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2495085">
            <a:off x="7895232" y="5668162"/>
            <a:ext cx="467544" cy="252018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9066325">
            <a:off x="7895933" y="6173227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9331651">
            <a:off x="8535743" y="4094252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9066325">
            <a:off x="8563912" y="1736408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9066325">
            <a:off x="8563913" y="2356717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9066325">
            <a:off x="8563914" y="3060080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8563914" y="3636143"/>
            <a:ext cx="467544" cy="252018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9066325">
            <a:off x="8563915" y="6228431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9331651">
            <a:off x="8536057" y="4579969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19331651">
            <a:off x="8559759" y="5131821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  <p:sp>
        <p:nvSpPr>
          <p:cNvPr id="48" name="Right Arrow 47"/>
          <p:cNvSpPr/>
          <p:nvPr/>
        </p:nvSpPr>
        <p:spPr bwMode="auto">
          <a:xfrm rot="19331651">
            <a:off x="8559759" y="5633429"/>
            <a:ext cx="467544" cy="25201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0" descr="Law - PPT template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77202"/>
              </p:ext>
            </p:extLst>
          </p:nvPr>
        </p:nvGraphicFramePr>
        <p:xfrm>
          <a:off x="0" y="0"/>
          <a:ext cx="3563938" cy="1219200"/>
        </p:xfrm>
        <a:graphic>
          <a:graphicData uri="http://schemas.openxmlformats.org/drawingml/2006/table">
            <a:tbl>
              <a:tblPr/>
              <a:tblGrid>
                <a:gridCol w="3563938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FF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GLOBAL VIEW HIV/AIDS: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2009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Geneva" charset="0"/>
                          <a:cs typeface="Geneva" charset="0"/>
                        </a:rPr>
                        <a:t>/2011</a:t>
                      </a:r>
                    </a:p>
                  </a:txBody>
                  <a:tcPr marL="91441" marR="914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5" name="Picture 5" descr="E:\STIGMA\Global 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484313"/>
            <a:ext cx="9128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789613"/>
            <a:ext cx="8458845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1563">
              <a:lnSpc>
                <a:spcPct val="80000"/>
              </a:lnSpc>
              <a:spcBef>
                <a:spcPct val="20000"/>
              </a:spcBef>
              <a:buClr>
                <a:srgbClr val="99CC00"/>
              </a:buClr>
              <a:buSzPct val="75000"/>
              <a:defRPr/>
            </a:pPr>
            <a:r>
              <a:rPr kumimoji="1" lang="en-ZA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People living with HIV </a:t>
            </a:r>
            <a:r>
              <a:rPr kumimoji="1" lang="en-ZA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2009: </a:t>
            </a:r>
            <a:r>
              <a:rPr kumimoji="1"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33.3 </a:t>
            </a:r>
            <a:r>
              <a:rPr kumimoji="1"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(Million</a:t>
            </a:r>
            <a:r>
              <a:rPr kumimoji="1"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 </a:t>
            </a:r>
            <a:r>
              <a:rPr kumimoji="1" lang="en-ZA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34 Million in 2011</a:t>
            </a:r>
            <a:endParaRPr kumimoji="1" lang="en-ZA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defTabSz="1071563">
              <a:lnSpc>
                <a:spcPct val="80000"/>
              </a:lnSpc>
              <a:spcBef>
                <a:spcPct val="20000"/>
              </a:spcBef>
              <a:buClr>
                <a:srgbClr val="99CC00"/>
              </a:buClr>
              <a:buSzPct val="75000"/>
              <a:defRPr/>
            </a:pPr>
            <a:r>
              <a:rPr kumimoji="1" lang="en-ZA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New HIV infections </a:t>
            </a:r>
            <a:r>
              <a:rPr kumimoji="1" lang="en-ZA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2009: </a:t>
            </a:r>
            <a:r>
              <a:rPr kumimoji="1"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2.6 </a:t>
            </a:r>
            <a:r>
              <a:rPr kumimoji="1"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(Million</a:t>
            </a:r>
            <a:r>
              <a:rPr kumimoji="1"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 </a:t>
            </a:r>
            <a:r>
              <a:rPr kumimoji="1" lang="en-ZA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2.5 in 2011</a:t>
            </a:r>
            <a:endParaRPr kumimoji="1" lang="en-ZA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defTabSz="1071563">
              <a:lnSpc>
                <a:spcPct val="80000"/>
              </a:lnSpc>
              <a:spcBef>
                <a:spcPct val="20000"/>
              </a:spcBef>
              <a:buClr>
                <a:srgbClr val="99CC00"/>
              </a:buClr>
              <a:buSzPct val="75000"/>
              <a:defRPr/>
            </a:pPr>
            <a:r>
              <a:rPr kumimoji="1" lang="en-ZA" dirty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Deaths due to AIDS </a:t>
            </a:r>
            <a:r>
              <a:rPr kumimoji="1" lang="en-ZA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2009: </a:t>
            </a:r>
            <a:r>
              <a:rPr kumimoji="1"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1.8 </a:t>
            </a:r>
            <a:r>
              <a:rPr kumimoji="1" lang="en-ZA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(Million</a:t>
            </a:r>
            <a:r>
              <a:rPr kumimoji="1" lang="en-Z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 </a:t>
            </a:r>
            <a:r>
              <a:rPr kumimoji="1" lang="en-ZA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1.7 in 2011</a:t>
            </a:r>
            <a:endParaRPr kumimoji="1" lang="en-GB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7559675" y="655002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r>
              <a:rPr lang="en-ZA" sz="1400">
                <a:solidFill>
                  <a:srgbClr val="002060"/>
                </a:solidFill>
              </a:rPr>
              <a:t>http://unaids.org</a:t>
            </a:r>
          </a:p>
        </p:txBody>
      </p:sp>
    </p:spTree>
    <p:extLst>
      <p:ext uri="{BB962C8B-B14F-4D97-AF65-F5344CB8AC3E}">
        <p14:creationId xmlns:p14="http://schemas.microsoft.com/office/powerpoint/2010/main" val="19527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2602</Words>
  <Application>Microsoft Office PowerPoint</Application>
  <PresentationFormat>On-screen Show (4:3)</PresentationFormat>
  <Paragraphs>360</Paragraphs>
  <Slides>48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MS Gothic</vt:lpstr>
      <vt:lpstr>Arial</vt:lpstr>
      <vt:lpstr>Calibri</vt:lpstr>
      <vt:lpstr>Geneva</vt:lpstr>
      <vt:lpstr>Tahoma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Jana van der Walt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van der Walt</dc:creator>
  <cp:lastModifiedBy>Hilmer, Thomas (Dr) (Summerstrand Campus North)</cp:lastModifiedBy>
  <cp:revision>458</cp:revision>
  <dcterms:created xsi:type="dcterms:W3CDTF">2010-09-20T10:22:14Z</dcterms:created>
  <dcterms:modified xsi:type="dcterms:W3CDTF">2013-10-16T14:11:04Z</dcterms:modified>
</cp:coreProperties>
</file>